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84" r:id="rId2"/>
    <p:sldId id="300" r:id="rId3"/>
    <p:sldId id="298" r:id="rId4"/>
    <p:sldId id="303" r:id="rId5"/>
    <p:sldId id="304" r:id="rId6"/>
    <p:sldId id="305" r:id="rId7"/>
    <p:sldId id="319" r:id="rId8"/>
    <p:sldId id="309" r:id="rId9"/>
    <p:sldId id="308" r:id="rId10"/>
    <p:sldId id="310" r:id="rId11"/>
    <p:sldId id="318" r:id="rId12"/>
    <p:sldId id="320" r:id="rId13"/>
    <p:sldId id="321" r:id="rId14"/>
    <p:sldId id="322" r:id="rId15"/>
    <p:sldId id="323" r:id="rId16"/>
    <p:sldId id="315" r:id="rId17"/>
  </p:sldIdLst>
  <p:sldSz cx="9144000" cy="6858000" type="screen4x3"/>
  <p:notesSz cx="6742113" cy="9872663"/>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a:srgbClr val="0066CC"/>
    <a:srgbClr val="0000FF"/>
    <a:srgbClr val="000066"/>
    <a:srgbClr val="F6F890"/>
    <a:srgbClr val="F4F4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3893" autoAdjust="0"/>
    <p:restoredTop sz="93669" autoAdjust="0"/>
  </p:normalViewPr>
  <p:slideViewPr>
    <p:cSldViewPr>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ACD712BC-BBBE-47DE-B457-BC7E058DD027}" type="datetimeFigureOut">
              <a:rPr lang="ru-RU" smtClean="0"/>
              <a:pPr/>
              <a:t>05.03.2024</a:t>
            </a:fld>
            <a:endParaRPr lang="ru-RU"/>
          </a:p>
        </p:txBody>
      </p:sp>
      <p:sp>
        <p:nvSpPr>
          <p:cNvPr id="4" name="Нижний колонтитул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4B60A60C-CF33-45D3-A1AA-8CA6B0FC1211}"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598C1F6-EF4F-42F1-A1DD-7F74433D235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8C65C31-DE31-4199-973E-4B75FD167FD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3B12AE7-E106-4718-90B9-607C111B317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DD0A90D6-0A74-4A41-A3F6-C17D68F375A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07F17A0-CDAC-4383-84C2-A2E0EE10DDC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AEAEC1F-4E9B-414F-8BC7-65DCBA38392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0399A21-25DF-4DA4-B9FE-F826492D156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7C509B1F-1BFB-4C3E-A01D-DE604DB9689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898C7F73-3586-41ED-AB31-C23305F4402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2382642B-2D6B-4BDB-A4E6-546CA419034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C841255-9217-4FDF-849D-6EE03644F46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206AC4C-403F-4F42-8887-F6F3DA6A3B8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ABE4D95-7658-418A-82EF-CA8C07AD1E0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82625" y="1557338"/>
            <a:ext cx="7777163" cy="4678204"/>
          </a:xfrm>
          <a:prstGeom prst="rect">
            <a:avLst/>
          </a:prstGeom>
        </p:spPr>
        <p:txBody>
          <a:bodyPr>
            <a:spAutoFit/>
          </a:bodyPr>
          <a:lstStyle/>
          <a:p>
            <a:pPr algn="ctr" eaLnBrk="1" hangingPunct="1">
              <a:defRPr/>
            </a:pPr>
            <a:endParaRPr lang="ru-RU" sz="2800" b="1" dirty="0">
              <a:latin typeface="+mj-lt"/>
            </a:endParaRPr>
          </a:p>
          <a:p>
            <a:pPr algn="ctr" eaLnBrk="1" hangingPunct="1">
              <a:defRPr/>
            </a:pPr>
            <a:endParaRPr lang="ru-RU" sz="2800" b="1" dirty="0">
              <a:latin typeface="+mj-lt"/>
            </a:endParaRPr>
          </a:p>
          <a:p>
            <a:pPr algn="ctr" eaLnBrk="1" hangingPunct="1">
              <a:defRPr/>
            </a:pPr>
            <a:r>
              <a:rPr lang="ru-RU" sz="2800" b="1" dirty="0">
                <a:latin typeface="+mj-lt"/>
              </a:rPr>
              <a:t>ПОРЯДОК И ОСОБЕННОСТИ </a:t>
            </a:r>
            <a:endParaRPr lang="en-US" sz="2800" b="1" dirty="0">
              <a:latin typeface="+mj-lt"/>
            </a:endParaRPr>
          </a:p>
          <a:p>
            <a:pPr algn="ctr" eaLnBrk="1" hangingPunct="1">
              <a:defRPr/>
            </a:pPr>
            <a:r>
              <a:rPr lang="ru-RU" sz="2800" b="1" dirty="0">
                <a:latin typeface="+mj-lt"/>
              </a:rPr>
              <a:t>приема </a:t>
            </a:r>
            <a:r>
              <a:rPr lang="ru-RU" sz="2800" b="1" dirty="0" smtClean="0">
                <a:latin typeface="+mj-lt"/>
              </a:rPr>
              <a:t>студентов </a:t>
            </a:r>
            <a:r>
              <a:rPr lang="ru-RU" sz="2800" b="1" dirty="0" smtClean="0">
                <a:latin typeface="+mj-lt"/>
              </a:rPr>
              <a:t>СГЮА </a:t>
            </a:r>
            <a:r>
              <a:rPr lang="ru-RU" sz="2800" b="1" dirty="0">
                <a:latin typeface="+mj-lt"/>
              </a:rPr>
              <a:t>в военный учебный центр при </a:t>
            </a:r>
            <a:r>
              <a:rPr lang="ru-RU" sz="2800" b="1" dirty="0">
                <a:cs typeface="Times New Roman" pitchFamily="18" charset="0"/>
              </a:rPr>
              <a:t>СГТУ </a:t>
            </a:r>
            <a:r>
              <a:rPr lang="ru-RU" sz="2800" b="1" dirty="0" smtClean="0">
                <a:cs typeface="Times New Roman" pitchFamily="18" charset="0"/>
              </a:rPr>
              <a:t/>
            </a:r>
            <a:br>
              <a:rPr lang="ru-RU" sz="2800" b="1" dirty="0" smtClean="0">
                <a:cs typeface="Times New Roman" pitchFamily="18" charset="0"/>
              </a:rPr>
            </a:br>
            <a:r>
              <a:rPr lang="ru-RU" sz="2800" b="1" dirty="0" smtClean="0">
                <a:cs typeface="Times New Roman" pitchFamily="18" charset="0"/>
              </a:rPr>
              <a:t>имени </a:t>
            </a:r>
            <a:r>
              <a:rPr lang="ru-RU" sz="2800" b="1" dirty="0">
                <a:cs typeface="Times New Roman" pitchFamily="18" charset="0"/>
              </a:rPr>
              <a:t>Гагарина Ю.А.</a:t>
            </a:r>
            <a:endParaRPr lang="en-US" sz="2800" b="1" dirty="0">
              <a:latin typeface="+mj-lt"/>
            </a:endParaRPr>
          </a:p>
          <a:p>
            <a:pPr algn="ctr" eaLnBrk="1" hangingPunct="1">
              <a:defRPr/>
            </a:pPr>
            <a:endParaRPr lang="ru-RU" sz="3400" b="1" dirty="0">
              <a:latin typeface="+mj-lt"/>
            </a:endParaRPr>
          </a:p>
          <a:p>
            <a:pPr algn="ctr" eaLnBrk="1" hangingPunct="1">
              <a:defRPr/>
            </a:pPr>
            <a:endParaRPr lang="ru-RU" sz="3400" b="1" dirty="0">
              <a:latin typeface="+mj-lt"/>
            </a:endParaRPr>
          </a:p>
          <a:p>
            <a:pPr algn="ctr" eaLnBrk="1" hangingPunct="1">
              <a:defRPr/>
            </a:pPr>
            <a:endParaRPr lang="ru-RU" sz="3400" b="1" dirty="0">
              <a:latin typeface="+mj-lt"/>
            </a:endParaRPr>
          </a:p>
          <a:p>
            <a:pPr algn="ctr" eaLnBrk="1" hangingPunct="1">
              <a:defRPr/>
            </a:pPr>
            <a:r>
              <a:rPr lang="ru-RU" sz="2800" b="1" dirty="0">
                <a:latin typeface="+mj-lt"/>
              </a:rPr>
              <a:t>Саратов </a:t>
            </a:r>
            <a:r>
              <a:rPr lang="ru-RU" sz="2800" b="1" dirty="0" smtClean="0">
                <a:latin typeface="+mj-lt"/>
              </a:rPr>
              <a:t>2024</a:t>
            </a:r>
            <a:endParaRPr lang="ru-RU" sz="2800" b="1" dirty="0">
              <a:latin typeface="+mj-lt"/>
            </a:endParaRPr>
          </a:p>
        </p:txBody>
      </p:sp>
      <p:grpSp>
        <p:nvGrpSpPr>
          <p:cNvPr id="6" name="Группа 5"/>
          <p:cNvGrpSpPr/>
          <p:nvPr/>
        </p:nvGrpSpPr>
        <p:grpSpPr>
          <a:xfrm>
            <a:off x="107505" y="116752"/>
            <a:ext cx="8871911" cy="1080000"/>
            <a:chOff x="107505" y="116752"/>
            <a:chExt cx="8871911" cy="1080000"/>
          </a:xfrm>
        </p:grpSpPr>
        <p:pic>
          <p:nvPicPr>
            <p:cNvPr id="7" name="Picture 3" descr="C:\Users\mikhailisenkopv\Desktop\Логотип СГТУ.png"/>
            <p:cNvPicPr>
              <a:picLocks noChangeAspect="1" noChangeArrowheads="1"/>
            </p:cNvPicPr>
            <p:nvPr/>
          </p:nvPicPr>
          <p:blipFill>
            <a:blip r:embed="rId2" cstate="print"/>
            <a:srcRect/>
            <a:stretch>
              <a:fillRect/>
            </a:stretch>
          </p:blipFill>
          <p:spPr bwMode="auto">
            <a:xfrm>
              <a:off x="107505" y="116752"/>
              <a:ext cx="1938818" cy="1080000"/>
            </a:xfrm>
            <a:prstGeom prst="rect">
              <a:avLst/>
            </a:prstGeom>
            <a:noFill/>
          </p:spPr>
        </p:pic>
        <p:pic>
          <p:nvPicPr>
            <p:cNvPr id="8" name="Picture 4" descr="C:\Users\mikhailisenkopv\Desktop\Эмблема ВУЦ.png"/>
            <p:cNvPicPr>
              <a:picLocks noChangeAspect="1" noChangeArrowheads="1"/>
            </p:cNvPicPr>
            <p:nvPr/>
          </p:nvPicPr>
          <p:blipFill>
            <a:blip r:embed="rId3" cstate="print"/>
            <a:srcRect/>
            <a:stretch>
              <a:fillRect/>
            </a:stretch>
          </p:blipFill>
          <p:spPr bwMode="auto">
            <a:xfrm>
              <a:off x="8244408" y="116752"/>
              <a:ext cx="735008" cy="1080000"/>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Прямоугольник 5"/>
          <p:cNvSpPr>
            <a:spLocks noChangeArrowheads="1"/>
          </p:cNvSpPr>
          <p:nvPr/>
        </p:nvSpPr>
        <p:spPr bwMode="auto">
          <a:xfrm>
            <a:off x="1116013" y="1196752"/>
            <a:ext cx="7129462" cy="3846513"/>
          </a:xfrm>
          <a:prstGeom prst="rect">
            <a:avLst/>
          </a:prstGeom>
          <a:noFill/>
          <a:ln w="9525">
            <a:noFill/>
            <a:miter lim="800000"/>
            <a:headEnd/>
            <a:tailEnd/>
          </a:ln>
        </p:spPr>
        <p:txBody>
          <a:bodyPr>
            <a:spAutoFit/>
          </a:bodyPr>
          <a:lstStyle/>
          <a:p>
            <a:pPr algn="just" eaLnBrk="1" hangingPunct="1">
              <a:defRPr/>
            </a:pPr>
            <a:r>
              <a:rPr lang="ru-RU" sz="2400" dirty="0">
                <a:latin typeface="+mn-lt"/>
                <a:cs typeface="Times New Roman" pitchFamily="18" charset="0"/>
              </a:rPr>
              <a:t>После прохождения медицинского освидетельствования и профессионального психологического отбора  в военном комиссариате заполненную Карту медицинского освидетельствования и Карту профессионального психологического отбора.</a:t>
            </a:r>
          </a:p>
          <a:p>
            <a:pPr algn="just" eaLnBrk="1" hangingPunct="1">
              <a:defRPr/>
            </a:pPr>
            <a:r>
              <a:rPr lang="ru-RU" sz="2400" dirty="0">
                <a:latin typeface="+mn-lt"/>
                <a:cs typeface="Times New Roman" pitchFamily="18" charset="0"/>
              </a:rPr>
              <a:t>необходимо сдать </a:t>
            </a:r>
            <a:r>
              <a:rPr lang="ru-RU" sz="2400" dirty="0"/>
              <a:t>секретарю конкурсной комиссии в учебную часть военного учебного центра (туда же где подавали документы для участия в конкурсе)</a:t>
            </a:r>
            <a:r>
              <a:rPr lang="ru-RU" sz="2400" dirty="0">
                <a:latin typeface="+mn-lt"/>
                <a:cs typeface="Times New Roman" pitchFamily="18" charset="0"/>
              </a:rPr>
              <a:t> </a:t>
            </a:r>
            <a:r>
              <a:rPr lang="ru-RU" sz="2800" b="1" dirty="0">
                <a:solidFill>
                  <a:srgbClr val="FF0000"/>
                </a:solidFill>
                <a:latin typeface="+mn-lt"/>
                <a:cs typeface="Times New Roman" pitchFamily="18" charset="0"/>
              </a:rPr>
              <a:t>до </a:t>
            </a:r>
            <a:r>
              <a:rPr lang="ru-RU" sz="2800" b="1" dirty="0" smtClean="0">
                <a:solidFill>
                  <a:srgbClr val="FF0000"/>
                </a:solidFill>
                <a:latin typeface="+mn-lt"/>
                <a:cs typeface="Times New Roman" pitchFamily="18" charset="0"/>
              </a:rPr>
              <a:t>16 мая 2024 г</a:t>
            </a:r>
            <a:r>
              <a:rPr lang="ru-RU" sz="2800" b="1" dirty="0">
                <a:solidFill>
                  <a:srgbClr val="FF0000"/>
                </a:solidFill>
                <a:latin typeface="+mn-lt"/>
                <a:cs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896544"/>
          </a:xfrm>
        </p:spPr>
        <p:txBody>
          <a:bodyPr/>
          <a:lstStyle/>
          <a:p>
            <a:pPr algn="ctr">
              <a:buNone/>
            </a:pPr>
            <a:r>
              <a:rPr lang="ru-RU" sz="2800" b="1" dirty="0" smtClean="0">
                <a:solidFill>
                  <a:srgbClr val="FF0000"/>
                </a:solidFill>
                <a:latin typeface="+mn-lt"/>
                <a:ea typeface="+mn-ea"/>
                <a:cs typeface="+mn-cs"/>
              </a:rPr>
              <a:t>с 29 по 31 мая 2024 г. оценка успеваемости граждан, изъявивших желание пройти военную подготовку</a:t>
            </a:r>
          </a:p>
          <a:p>
            <a:pPr algn="ctr">
              <a:buNone/>
            </a:pPr>
            <a:endParaRPr lang="ru-RU" sz="2800" b="1" dirty="0" smtClean="0">
              <a:solidFill>
                <a:srgbClr val="FF0000"/>
              </a:solidFill>
              <a:latin typeface="+mn-lt"/>
              <a:ea typeface="+mn-ea"/>
              <a:cs typeface="+mn-cs"/>
            </a:endParaRPr>
          </a:p>
          <a:p>
            <a:pPr marL="0" indent="0" algn="just">
              <a:spcBef>
                <a:spcPts val="0"/>
              </a:spcBef>
              <a:buNone/>
            </a:pPr>
            <a:r>
              <a:rPr lang="ru-RU" sz="2400" dirty="0" smtClean="0">
                <a:solidFill>
                  <a:schemeClr val="tx1"/>
                </a:solidFill>
                <a:latin typeface="+mn-lt"/>
                <a:ea typeface="+mn-ea"/>
                <a:cs typeface="+mn-cs"/>
              </a:rPr>
              <a:t>Оценка успеваемости кандидатов производится на основании данных, представляемых образовательными организациями (средний балл по зачетной книжке по результатам промежуточной аттестации).</a:t>
            </a:r>
          </a:p>
          <a:p>
            <a:pPr marL="0" indent="0" algn="just">
              <a:spcBef>
                <a:spcPts val="0"/>
              </a:spcBef>
              <a:buNone/>
            </a:pPr>
            <a:r>
              <a:rPr lang="ru-RU" sz="2400" dirty="0" smtClean="0"/>
              <a:t>Сведения о результатах оценки успеваемости доводятся до кандидатов в день сдачи установленных нормативов оценки уровня физической подготовленности.</a:t>
            </a:r>
            <a:endParaRPr lang="ru-RU" sz="2400" dirty="0"/>
          </a:p>
        </p:txBody>
      </p:sp>
      <p:sp>
        <p:nvSpPr>
          <p:cNvPr id="4" name="Заголовок 2"/>
          <p:cNvSpPr>
            <a:spLocks noGrp="1"/>
          </p:cNvSpPr>
          <p:nvPr>
            <p:ph type="title"/>
          </p:nvPr>
        </p:nvSpPr>
        <p:spPr>
          <a:xfrm>
            <a:off x="539750" y="404813"/>
            <a:ext cx="8229600" cy="719137"/>
          </a:xfrm>
        </p:spPr>
        <p:txBody>
          <a:bodyPr/>
          <a:lstStyle/>
          <a:p>
            <a:pPr eaLnBrk="1" hangingPunct="1">
              <a:defRPr/>
            </a:pPr>
            <a:r>
              <a:rPr lang="ru-RU" sz="2800" b="1" dirty="0" smtClean="0">
                <a:solidFill>
                  <a:schemeClr val="tx1"/>
                </a:solidFill>
                <a:latin typeface="+mn-lt"/>
                <a:cs typeface="Times New Roman" pitchFamily="18" charset="0"/>
              </a:rPr>
              <a:t>Последовательность конкурсного отбора</a:t>
            </a:r>
            <a:br>
              <a:rPr lang="ru-RU" sz="2800" b="1" dirty="0" smtClean="0">
                <a:solidFill>
                  <a:schemeClr val="tx1"/>
                </a:solidFill>
                <a:latin typeface="+mn-lt"/>
                <a:cs typeface="Times New Roman" pitchFamily="18" charset="0"/>
              </a:rPr>
            </a:br>
            <a:endParaRPr lang="ru-RU" sz="2800" b="1" dirty="0" smtClean="0">
              <a:latin typeface="+mn-lt"/>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2"/>
          <p:cNvSpPr>
            <a:spLocks noGrp="1"/>
          </p:cNvSpPr>
          <p:nvPr>
            <p:ph type="title"/>
          </p:nvPr>
        </p:nvSpPr>
        <p:spPr>
          <a:xfrm>
            <a:off x="539750" y="404813"/>
            <a:ext cx="8229600" cy="719137"/>
          </a:xfrm>
        </p:spPr>
        <p:txBody>
          <a:bodyPr/>
          <a:lstStyle/>
          <a:p>
            <a:pPr eaLnBrk="1" hangingPunct="1">
              <a:defRPr/>
            </a:pPr>
            <a:r>
              <a:rPr lang="ru-RU" sz="2800" b="1" dirty="0" smtClean="0">
                <a:solidFill>
                  <a:schemeClr val="tx1"/>
                </a:solidFill>
                <a:latin typeface="+mn-lt"/>
                <a:cs typeface="Times New Roman" pitchFamily="18" charset="0"/>
              </a:rPr>
              <a:t>Последовательность конкурсного отбора</a:t>
            </a:r>
            <a:br>
              <a:rPr lang="ru-RU" sz="2800" b="1" dirty="0" smtClean="0">
                <a:solidFill>
                  <a:schemeClr val="tx1"/>
                </a:solidFill>
                <a:latin typeface="+mn-lt"/>
                <a:cs typeface="Times New Roman" pitchFamily="18" charset="0"/>
              </a:rPr>
            </a:br>
            <a:endParaRPr lang="ru-RU" sz="2800" b="1" dirty="0" smtClean="0">
              <a:latin typeface="+mn-lt"/>
              <a:cs typeface="Times New Roman" pitchFamily="18" charset="0"/>
            </a:endParaRPr>
          </a:p>
        </p:txBody>
      </p:sp>
      <p:sp>
        <p:nvSpPr>
          <p:cNvPr id="8" name="Прямоугольник 7"/>
          <p:cNvSpPr/>
          <p:nvPr/>
        </p:nvSpPr>
        <p:spPr>
          <a:xfrm>
            <a:off x="250825" y="1052513"/>
            <a:ext cx="8569647" cy="5509200"/>
          </a:xfrm>
          <a:prstGeom prst="rect">
            <a:avLst/>
          </a:prstGeom>
        </p:spPr>
        <p:txBody>
          <a:bodyPr wrap="square">
            <a:spAutoFit/>
          </a:bodyPr>
          <a:lstStyle/>
          <a:p>
            <a:pPr algn="ctr" eaLnBrk="1" hangingPunct="1">
              <a:spcBef>
                <a:spcPts val="0"/>
              </a:spcBef>
              <a:defRPr/>
            </a:pPr>
            <a:r>
              <a:rPr lang="ru-RU" sz="2800" b="1" dirty="0">
                <a:solidFill>
                  <a:srgbClr val="FF0000"/>
                </a:solidFill>
                <a:latin typeface="+mn-lt"/>
                <a:cs typeface="Times New Roman" pitchFamily="18" charset="0"/>
              </a:rPr>
              <a:t>с </a:t>
            </a:r>
            <a:r>
              <a:rPr lang="ru-RU" sz="2800" b="1" dirty="0" smtClean="0">
                <a:solidFill>
                  <a:srgbClr val="FF0000"/>
                </a:solidFill>
                <a:latin typeface="+mn-lt"/>
                <a:cs typeface="Times New Roman" pitchFamily="18" charset="0"/>
              </a:rPr>
              <a:t>03 июня 2024 г. </a:t>
            </a:r>
            <a:r>
              <a:rPr lang="ru-RU" sz="2800" b="1" dirty="0" smtClean="0">
                <a:solidFill>
                  <a:srgbClr val="FF0000"/>
                </a:solidFill>
                <a:cs typeface="Times New Roman" pitchFamily="18" charset="0"/>
              </a:rPr>
              <a:t>согласно расписанию сдачи нормативов</a:t>
            </a:r>
            <a:r>
              <a:rPr lang="ru-RU" sz="2800" b="1" dirty="0" smtClean="0">
                <a:solidFill>
                  <a:srgbClr val="FF0000"/>
                </a:solidFill>
                <a:latin typeface="+mn-lt"/>
                <a:cs typeface="Times New Roman" pitchFamily="18" charset="0"/>
              </a:rPr>
              <a:t> </a:t>
            </a:r>
          </a:p>
          <a:p>
            <a:pPr algn="ctr" eaLnBrk="1" hangingPunct="1">
              <a:spcBef>
                <a:spcPts val="0"/>
              </a:spcBef>
              <a:defRPr/>
            </a:pPr>
            <a:endParaRPr lang="ru-RU" sz="1600" b="1" dirty="0">
              <a:solidFill>
                <a:srgbClr val="FF0000"/>
              </a:solidFill>
              <a:latin typeface="+mn-lt"/>
              <a:cs typeface="Times New Roman" pitchFamily="18" charset="0"/>
            </a:endParaRPr>
          </a:p>
          <a:p>
            <a:pPr algn="just" eaLnBrk="1" hangingPunct="1">
              <a:spcBef>
                <a:spcPts val="0"/>
              </a:spcBef>
              <a:defRPr/>
            </a:pPr>
            <a:r>
              <a:rPr lang="ru-RU" sz="2000" b="1" dirty="0">
                <a:latin typeface="+mn-lt"/>
                <a:cs typeface="Times New Roman" pitchFamily="18" charset="0"/>
              </a:rPr>
              <a:t>Оценка уровня физической подготовленности</a:t>
            </a:r>
          </a:p>
          <a:p>
            <a:pPr indent="450850" algn="just">
              <a:spcBef>
                <a:spcPts val="0"/>
              </a:spcBef>
              <a:defRPr/>
            </a:pPr>
            <a:r>
              <a:rPr lang="ru-RU" altLang="ru-RU" sz="2000" dirty="0">
                <a:latin typeface="+mn-lt"/>
                <a:cs typeface="Times New Roman" pitchFamily="18" charset="0"/>
              </a:rPr>
              <a:t>Оценка физической подготовленности производится по результатам </a:t>
            </a:r>
            <a:r>
              <a:rPr lang="ru-RU" altLang="ru-RU" sz="2000" dirty="0" smtClean="0">
                <a:latin typeface="+mn-lt"/>
                <a:cs typeface="Times New Roman" pitchFamily="18" charset="0"/>
              </a:rPr>
              <a:t>сдачи на стадионе СГТУ имени Гагарина Ю.А. нормативов </a:t>
            </a:r>
            <a:r>
              <a:rPr lang="ru-RU" sz="2000" dirty="0" smtClean="0"/>
              <a:t>на физические качества </a:t>
            </a:r>
            <a:r>
              <a:rPr lang="ru-RU" sz="2000" b="1" dirty="0" smtClean="0"/>
              <a:t>«сила»</a:t>
            </a:r>
            <a:r>
              <a:rPr lang="ru-RU" sz="2000" dirty="0" smtClean="0"/>
              <a:t>,</a:t>
            </a:r>
            <a:r>
              <a:rPr lang="ru-RU" sz="2000" b="1" dirty="0" smtClean="0"/>
              <a:t> «быстрота»</a:t>
            </a:r>
            <a:r>
              <a:rPr lang="ru-RU" sz="2000" dirty="0" smtClean="0"/>
              <a:t>,</a:t>
            </a:r>
            <a:r>
              <a:rPr lang="ru-RU" sz="2000" b="1" dirty="0" smtClean="0"/>
              <a:t> «выносливость»</a:t>
            </a:r>
            <a:r>
              <a:rPr lang="ru-RU" sz="2000" dirty="0" smtClean="0"/>
              <a:t>  (выполняется 3 (три) упражнения - по одному упражнению на выбор на каждое физическое качество)</a:t>
            </a:r>
            <a:r>
              <a:rPr lang="ru-RU" altLang="ru-RU" sz="2000" dirty="0" smtClean="0">
                <a:latin typeface="+mn-lt"/>
                <a:cs typeface="Times New Roman" pitchFamily="18" charset="0"/>
              </a:rPr>
              <a:t>:</a:t>
            </a:r>
            <a:endParaRPr lang="ru-RU" altLang="ru-RU" sz="2000" dirty="0">
              <a:latin typeface="+mn-lt"/>
              <a:cs typeface="Times New Roman" pitchFamily="18" charset="0"/>
            </a:endParaRPr>
          </a:p>
          <a:p>
            <a:pPr algn="just"/>
            <a:endParaRPr lang="ru-RU" sz="2000" dirty="0" smtClean="0"/>
          </a:p>
          <a:p>
            <a:pPr algn="just"/>
            <a:r>
              <a:rPr lang="ru-RU" sz="2000" b="1" dirty="0" smtClean="0"/>
              <a:t>1) для студентов до 25 лет:</a:t>
            </a:r>
          </a:p>
          <a:p>
            <a:pPr algn="just"/>
            <a:r>
              <a:rPr lang="ru-RU" sz="2000" b="1" dirty="0" smtClean="0"/>
              <a:t>«сила»</a:t>
            </a:r>
            <a:r>
              <a:rPr lang="ru-RU" sz="2000" dirty="0" smtClean="0"/>
              <a:t> (подтягивание на перекладине, или подъем переворотом на перекладине, или подъем силой на перекладине, или рывок гири);</a:t>
            </a:r>
          </a:p>
          <a:p>
            <a:pPr algn="just"/>
            <a:r>
              <a:rPr lang="ru-RU" sz="2000" b="1" dirty="0" smtClean="0"/>
              <a:t>«быстрота»</a:t>
            </a:r>
            <a:r>
              <a:rPr lang="ru-RU" sz="2000" dirty="0" smtClean="0"/>
              <a:t> (бег на 60 м, или бег на 100 м, или челночный бег </a:t>
            </a:r>
          </a:p>
          <a:p>
            <a:pPr algn="just"/>
            <a:r>
              <a:rPr lang="ru-RU" sz="2000" dirty="0" smtClean="0"/>
              <a:t>10х10 м);</a:t>
            </a:r>
          </a:p>
          <a:p>
            <a:pPr algn="just"/>
            <a:r>
              <a:rPr lang="ru-RU" sz="2000" b="1" dirty="0" smtClean="0"/>
              <a:t>«выносливость»</a:t>
            </a:r>
            <a:r>
              <a:rPr lang="ru-RU" sz="2000" dirty="0" smtClean="0"/>
              <a:t> (бег на 1 км или бег на 3 км);</a:t>
            </a:r>
          </a:p>
          <a:p>
            <a:pPr indent="450850" algn="just">
              <a:spcBef>
                <a:spcPts val="0"/>
              </a:spcBef>
              <a:defRPr/>
            </a:pPr>
            <a:endParaRPr lang="ru-RU" altLang="ru-RU" sz="2000"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2"/>
          <p:cNvSpPr>
            <a:spLocks noGrp="1"/>
          </p:cNvSpPr>
          <p:nvPr>
            <p:ph type="title"/>
          </p:nvPr>
        </p:nvSpPr>
        <p:spPr>
          <a:xfrm>
            <a:off x="539750" y="404813"/>
            <a:ext cx="8229600" cy="719137"/>
          </a:xfrm>
        </p:spPr>
        <p:txBody>
          <a:bodyPr/>
          <a:lstStyle/>
          <a:p>
            <a:pPr eaLnBrk="1" hangingPunct="1">
              <a:defRPr/>
            </a:pPr>
            <a:r>
              <a:rPr lang="ru-RU" sz="2800" b="1" dirty="0" smtClean="0">
                <a:solidFill>
                  <a:schemeClr val="tx1"/>
                </a:solidFill>
                <a:latin typeface="+mn-lt"/>
                <a:cs typeface="Times New Roman" pitchFamily="18" charset="0"/>
              </a:rPr>
              <a:t>Последовательность конкурсного отбора</a:t>
            </a:r>
            <a:br>
              <a:rPr lang="ru-RU" sz="2800" b="1" dirty="0" smtClean="0">
                <a:solidFill>
                  <a:schemeClr val="tx1"/>
                </a:solidFill>
                <a:latin typeface="+mn-lt"/>
                <a:cs typeface="Times New Roman" pitchFamily="18" charset="0"/>
              </a:rPr>
            </a:br>
            <a:endParaRPr lang="ru-RU" sz="2800" b="1" dirty="0" smtClean="0">
              <a:latin typeface="+mn-lt"/>
              <a:cs typeface="Times New Roman" pitchFamily="18" charset="0"/>
            </a:endParaRPr>
          </a:p>
        </p:txBody>
      </p:sp>
      <p:sp>
        <p:nvSpPr>
          <p:cNvPr id="8" name="Прямоугольник 7"/>
          <p:cNvSpPr/>
          <p:nvPr/>
        </p:nvSpPr>
        <p:spPr>
          <a:xfrm>
            <a:off x="323529" y="984785"/>
            <a:ext cx="8568952" cy="5324535"/>
          </a:xfrm>
          <a:prstGeom prst="rect">
            <a:avLst/>
          </a:prstGeom>
        </p:spPr>
        <p:txBody>
          <a:bodyPr wrap="square">
            <a:spAutoFit/>
          </a:bodyPr>
          <a:lstStyle/>
          <a:p>
            <a:pPr algn="ctr" eaLnBrk="1" hangingPunct="1">
              <a:spcBef>
                <a:spcPts val="0"/>
              </a:spcBef>
              <a:defRPr/>
            </a:pPr>
            <a:r>
              <a:rPr lang="ru-RU" sz="2800" b="1" dirty="0">
                <a:solidFill>
                  <a:srgbClr val="FF0000"/>
                </a:solidFill>
                <a:latin typeface="+mn-lt"/>
                <a:cs typeface="Times New Roman" pitchFamily="18" charset="0"/>
              </a:rPr>
              <a:t>с </a:t>
            </a:r>
            <a:r>
              <a:rPr lang="ru-RU" sz="2800" b="1" dirty="0" smtClean="0">
                <a:solidFill>
                  <a:srgbClr val="FF0000"/>
                </a:solidFill>
                <a:latin typeface="+mn-lt"/>
                <a:cs typeface="Times New Roman" pitchFamily="18" charset="0"/>
              </a:rPr>
              <a:t>03 июня 2024 г. </a:t>
            </a:r>
            <a:r>
              <a:rPr lang="ru-RU" sz="2800" b="1" dirty="0" smtClean="0">
                <a:solidFill>
                  <a:srgbClr val="FF0000"/>
                </a:solidFill>
                <a:cs typeface="Times New Roman" pitchFamily="18" charset="0"/>
              </a:rPr>
              <a:t>согласно расписанию сдачи нормативов</a:t>
            </a:r>
            <a:r>
              <a:rPr lang="ru-RU" sz="2800" b="1" dirty="0" smtClean="0">
                <a:solidFill>
                  <a:srgbClr val="FF0000"/>
                </a:solidFill>
                <a:latin typeface="+mn-lt"/>
                <a:cs typeface="Times New Roman" pitchFamily="18" charset="0"/>
              </a:rPr>
              <a:t> </a:t>
            </a:r>
          </a:p>
          <a:p>
            <a:pPr algn="ctr" eaLnBrk="1" hangingPunct="1">
              <a:spcBef>
                <a:spcPts val="0"/>
              </a:spcBef>
              <a:defRPr/>
            </a:pPr>
            <a:endParaRPr lang="ru-RU" sz="2800" b="1" dirty="0">
              <a:solidFill>
                <a:srgbClr val="FF0000"/>
              </a:solidFill>
              <a:latin typeface="+mn-lt"/>
              <a:cs typeface="Times New Roman" pitchFamily="18" charset="0"/>
            </a:endParaRPr>
          </a:p>
          <a:p>
            <a:pPr algn="just"/>
            <a:r>
              <a:rPr lang="ru-RU" sz="2000" b="1" dirty="0" smtClean="0"/>
              <a:t>2) для студентов 25-29 лет:</a:t>
            </a:r>
          </a:p>
          <a:p>
            <a:pPr algn="just"/>
            <a:r>
              <a:rPr lang="ru-RU" sz="2000" b="1" dirty="0" smtClean="0"/>
              <a:t>«сила»</a:t>
            </a:r>
            <a:r>
              <a:rPr lang="ru-RU" sz="2000" dirty="0" smtClean="0"/>
              <a:t> (подтягивание на перекладине, или подъем переворотом на перекладине, или подъем силой на перекладине, или сгибание и разгибание рук в упоре лежа, или рывок гири, или толчок двух гирь, или жим штанги лежа);</a:t>
            </a:r>
          </a:p>
          <a:p>
            <a:pPr algn="just"/>
            <a:r>
              <a:rPr lang="ru-RU" sz="2000" b="1" dirty="0" smtClean="0"/>
              <a:t>«быстрота»</a:t>
            </a:r>
            <a:r>
              <a:rPr lang="ru-RU" sz="2000" dirty="0" smtClean="0"/>
              <a:t> (бег на 60 м, или бег на 100 м, или челночный бег </a:t>
            </a:r>
          </a:p>
          <a:p>
            <a:pPr algn="just"/>
            <a:r>
              <a:rPr lang="ru-RU" sz="2000" dirty="0" smtClean="0"/>
              <a:t>10x10 м);</a:t>
            </a:r>
          </a:p>
          <a:p>
            <a:pPr algn="just"/>
            <a:r>
              <a:rPr lang="ru-RU" sz="2000" b="1" dirty="0" smtClean="0"/>
              <a:t>«выносливость»</a:t>
            </a:r>
            <a:r>
              <a:rPr lang="ru-RU" sz="2000" dirty="0" smtClean="0"/>
              <a:t> (бег на 400 м, или бег на 1 км, или бег на 3 км).</a:t>
            </a:r>
          </a:p>
          <a:p>
            <a:pPr indent="450850" algn="just">
              <a:spcBef>
                <a:spcPts val="0"/>
              </a:spcBef>
              <a:defRPr/>
            </a:pPr>
            <a:endParaRPr lang="ru-RU" altLang="ru-RU" sz="2400" dirty="0">
              <a:latin typeface="+mn-lt"/>
              <a:cs typeface="Times New Roman" pitchFamily="18" charset="0"/>
            </a:endParaRPr>
          </a:p>
          <a:p>
            <a:pPr indent="450850" algn="ctr">
              <a:spcBef>
                <a:spcPts val="0"/>
              </a:spcBef>
              <a:defRPr/>
            </a:pPr>
            <a:r>
              <a:rPr lang="ru-RU" altLang="ru-RU" sz="2400" b="1" dirty="0">
                <a:latin typeface="+mn-lt"/>
                <a:cs typeface="Times New Roman" pitchFamily="18" charset="0"/>
              </a:rPr>
              <a:t>Оценка физической подготовленности проводится </a:t>
            </a:r>
            <a:r>
              <a:rPr lang="ru-RU" sz="2400" b="1" dirty="0"/>
              <a:t>специалистами по физическому воспитанию и спорту образовательной организации.</a:t>
            </a:r>
            <a:endParaRPr lang="ru-RU" sz="2400" b="1"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2"/>
          <p:cNvSpPr>
            <a:spLocks noGrp="1"/>
          </p:cNvSpPr>
          <p:nvPr>
            <p:ph type="title"/>
          </p:nvPr>
        </p:nvSpPr>
        <p:spPr>
          <a:xfrm>
            <a:off x="539750" y="333375"/>
            <a:ext cx="8229600" cy="574675"/>
          </a:xfrm>
        </p:spPr>
        <p:txBody>
          <a:bodyPr/>
          <a:lstStyle/>
          <a:p>
            <a:pPr eaLnBrk="1" hangingPunct="1">
              <a:defRPr/>
            </a:pPr>
            <a:r>
              <a:rPr lang="ru-RU" sz="2800" b="1" dirty="0" smtClean="0">
                <a:solidFill>
                  <a:schemeClr val="tx1"/>
                </a:solidFill>
                <a:latin typeface="+mn-lt"/>
                <a:cs typeface="Times New Roman" pitchFamily="18" charset="0"/>
              </a:rPr>
              <a:t>Последовательность конкурсного отбора</a:t>
            </a:r>
            <a:br>
              <a:rPr lang="ru-RU" sz="2800" b="1" dirty="0" smtClean="0">
                <a:solidFill>
                  <a:schemeClr val="tx1"/>
                </a:solidFill>
                <a:latin typeface="+mn-lt"/>
                <a:cs typeface="Times New Roman" pitchFamily="18" charset="0"/>
              </a:rPr>
            </a:br>
            <a:endParaRPr lang="ru-RU" sz="2800" b="1" dirty="0" smtClean="0">
              <a:latin typeface="+mn-lt"/>
              <a:cs typeface="Times New Roman" pitchFamily="18" charset="0"/>
            </a:endParaRPr>
          </a:p>
        </p:txBody>
      </p:sp>
      <p:sp>
        <p:nvSpPr>
          <p:cNvPr id="8" name="Прямоугольник 7"/>
          <p:cNvSpPr/>
          <p:nvPr/>
        </p:nvSpPr>
        <p:spPr>
          <a:xfrm>
            <a:off x="250825" y="692696"/>
            <a:ext cx="8424863" cy="5909310"/>
          </a:xfrm>
          <a:prstGeom prst="rect">
            <a:avLst/>
          </a:prstGeom>
        </p:spPr>
        <p:txBody>
          <a:bodyPr>
            <a:spAutoFit/>
          </a:bodyPr>
          <a:lstStyle/>
          <a:p>
            <a:pPr algn="ctr" eaLnBrk="1" hangingPunct="1">
              <a:spcBef>
                <a:spcPts val="0"/>
              </a:spcBef>
              <a:defRPr/>
            </a:pPr>
            <a:r>
              <a:rPr lang="ru-RU" sz="2800" b="1" dirty="0" smtClean="0">
                <a:solidFill>
                  <a:srgbClr val="FF0000"/>
                </a:solidFill>
                <a:cs typeface="Times New Roman" pitchFamily="18" charset="0"/>
              </a:rPr>
              <a:t>с 03 июня 2024 г. согласно расписанию сдачи нормативов </a:t>
            </a:r>
          </a:p>
          <a:p>
            <a:pPr algn="ctr" eaLnBrk="1" hangingPunct="1">
              <a:lnSpc>
                <a:spcPct val="120000"/>
              </a:lnSpc>
              <a:spcBef>
                <a:spcPts val="0"/>
              </a:spcBef>
              <a:defRPr/>
            </a:pPr>
            <a:r>
              <a:rPr lang="ru-RU" sz="2400" b="1" dirty="0" smtClean="0">
                <a:latin typeface="+mn-lt"/>
                <a:cs typeface="Times New Roman" pitchFamily="18" charset="0"/>
              </a:rPr>
              <a:t>Оценка </a:t>
            </a:r>
            <a:r>
              <a:rPr lang="ru-RU" sz="2400" b="1" dirty="0">
                <a:latin typeface="+mn-lt"/>
                <a:cs typeface="Times New Roman" pitchFamily="18" charset="0"/>
              </a:rPr>
              <a:t>уровня физической подготовленности</a:t>
            </a:r>
            <a:endParaRPr lang="ru-RU" sz="2000" b="1" dirty="0">
              <a:latin typeface="+mn-lt"/>
              <a:cs typeface="Times New Roman" pitchFamily="18" charset="0"/>
            </a:endParaRPr>
          </a:p>
          <a:p>
            <a:pPr indent="450850">
              <a:lnSpc>
                <a:spcPct val="120000"/>
              </a:lnSpc>
              <a:spcBef>
                <a:spcPts val="0"/>
              </a:spcBef>
              <a:defRPr/>
            </a:pPr>
            <a:endParaRPr lang="ru-RU" altLang="ru-RU" sz="600" dirty="0">
              <a:latin typeface="+mn-lt"/>
              <a:cs typeface="Times New Roman" pitchFamily="18" charset="0"/>
            </a:endParaRPr>
          </a:p>
          <a:p>
            <a:pPr indent="450850" algn="just">
              <a:lnSpc>
                <a:spcPct val="110000"/>
              </a:lnSpc>
              <a:spcBef>
                <a:spcPts val="0"/>
              </a:spcBef>
              <a:defRPr/>
            </a:pPr>
            <a:r>
              <a:rPr lang="ru-RU" altLang="ru-RU" sz="2000" dirty="0">
                <a:latin typeface="+mn-lt"/>
                <a:cs typeface="Times New Roman" pitchFamily="18" charset="0"/>
              </a:rPr>
              <a:t>В указанный расписанием день сдачи нормативов, необходимо прибыть заранее (за 10-15 минут до начала сдачи определённого расписанием сдачи нормативов) с паспортом на стадион СГТУ имени Гагарина Ю.А.</a:t>
            </a:r>
          </a:p>
          <a:p>
            <a:pPr indent="450850" algn="just">
              <a:lnSpc>
                <a:spcPct val="110000"/>
              </a:lnSpc>
              <a:spcBef>
                <a:spcPts val="0"/>
              </a:spcBef>
              <a:defRPr/>
            </a:pPr>
            <a:r>
              <a:rPr lang="ru-RU" altLang="ru-RU" sz="2000" dirty="0">
                <a:latin typeface="+mn-lt"/>
                <a:cs typeface="Times New Roman" pitchFamily="18" charset="0"/>
              </a:rPr>
              <a:t> Все нормативы </a:t>
            </a:r>
            <a:r>
              <a:rPr lang="ru-RU" altLang="ru-RU" sz="2000" dirty="0" smtClean="0">
                <a:latin typeface="+mn-lt"/>
                <a:cs typeface="Times New Roman" pitchFamily="18" charset="0"/>
              </a:rPr>
              <a:t>сдаются </a:t>
            </a:r>
            <a:r>
              <a:rPr lang="ru-RU" altLang="ru-RU" sz="2000" dirty="0">
                <a:latin typeface="+mn-lt"/>
                <a:cs typeface="Times New Roman" pitchFamily="18" charset="0"/>
              </a:rPr>
              <a:t>в </a:t>
            </a:r>
            <a:r>
              <a:rPr lang="ru-RU" altLang="ru-RU" sz="2000" dirty="0" smtClean="0">
                <a:latin typeface="+mn-lt"/>
                <a:cs typeface="Times New Roman" pitchFamily="18" charset="0"/>
              </a:rPr>
              <a:t>один </a:t>
            </a:r>
            <a:r>
              <a:rPr lang="ru-RU" altLang="ru-RU" sz="2000" dirty="0">
                <a:latin typeface="+mn-lt"/>
                <a:cs typeface="Times New Roman" pitchFamily="18" charset="0"/>
              </a:rPr>
              <a:t>день.</a:t>
            </a:r>
          </a:p>
          <a:p>
            <a:pPr indent="450850" algn="just">
              <a:lnSpc>
                <a:spcPct val="110000"/>
              </a:lnSpc>
              <a:spcBef>
                <a:spcPts val="0"/>
              </a:spcBef>
              <a:defRPr/>
            </a:pPr>
            <a:r>
              <a:rPr lang="ru-RU" altLang="ru-RU" sz="2000" dirty="0">
                <a:latin typeface="+mn-lt"/>
                <a:cs typeface="Times New Roman" pitchFamily="18" charset="0"/>
              </a:rPr>
              <a:t>Перед началом сдачи упражнений по физической подготовке кандидат расписывается в Ведомости о готовности к сдаче </a:t>
            </a:r>
            <a:r>
              <a:rPr lang="ru-RU" altLang="ru-RU" sz="2000" dirty="0" smtClean="0">
                <a:latin typeface="+mn-lt"/>
                <a:cs typeface="Times New Roman" pitchFamily="18" charset="0"/>
              </a:rPr>
              <a:t>нормативов </a:t>
            </a:r>
            <a:r>
              <a:rPr lang="ru-RU" sz="2000" dirty="0" smtClean="0"/>
              <a:t>и указывает в Ведомости, выбранные им упражнения (указывает их номера)</a:t>
            </a:r>
            <a:r>
              <a:rPr lang="ru-RU" altLang="ru-RU" sz="2000" dirty="0" smtClean="0">
                <a:latin typeface="+mn-lt"/>
                <a:cs typeface="Times New Roman" pitchFamily="18" charset="0"/>
              </a:rPr>
              <a:t>, </a:t>
            </a:r>
            <a:r>
              <a:rPr lang="ru-RU" altLang="ru-RU" sz="2000" dirty="0">
                <a:latin typeface="+mn-lt"/>
                <a:cs typeface="Times New Roman" pitchFamily="18" charset="0"/>
              </a:rPr>
              <a:t>а после их выполнения – расписывается в ознакомлении с результатами выполнения упражнений. </a:t>
            </a:r>
          </a:p>
          <a:p>
            <a:pPr indent="450850" algn="just">
              <a:lnSpc>
                <a:spcPct val="110000"/>
              </a:lnSpc>
              <a:spcBef>
                <a:spcPts val="0"/>
              </a:spcBef>
              <a:defRPr/>
            </a:pPr>
            <a:r>
              <a:rPr lang="ru-RU" sz="2000" dirty="0"/>
              <a:t>Сведения о результатах оценки физической подготовленности доводятся до кандидатов в день сдачи установленных нормативов непосредственно по окончании их сдачи.</a:t>
            </a:r>
            <a:endParaRPr lang="ru-RU" altLang="ru-RU" sz="2000"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2"/>
          <p:cNvSpPr>
            <a:spLocks noGrp="1"/>
          </p:cNvSpPr>
          <p:nvPr>
            <p:ph type="title"/>
          </p:nvPr>
        </p:nvSpPr>
        <p:spPr>
          <a:xfrm>
            <a:off x="539750" y="404813"/>
            <a:ext cx="8229600" cy="719137"/>
          </a:xfrm>
        </p:spPr>
        <p:txBody>
          <a:bodyPr/>
          <a:lstStyle/>
          <a:p>
            <a:pPr eaLnBrk="1" hangingPunct="1">
              <a:defRPr/>
            </a:pPr>
            <a:r>
              <a:rPr lang="ru-RU" sz="2800" b="1" dirty="0" smtClean="0">
                <a:solidFill>
                  <a:schemeClr val="tx1"/>
                </a:solidFill>
                <a:latin typeface="+mn-lt"/>
                <a:cs typeface="Times New Roman" pitchFamily="18" charset="0"/>
              </a:rPr>
              <a:t>Последовательность конкурсного отбора</a:t>
            </a:r>
            <a:br>
              <a:rPr lang="ru-RU" sz="2800" b="1" dirty="0" smtClean="0">
                <a:solidFill>
                  <a:schemeClr val="tx1"/>
                </a:solidFill>
                <a:latin typeface="+mn-lt"/>
                <a:cs typeface="Times New Roman" pitchFamily="18" charset="0"/>
              </a:rPr>
            </a:br>
            <a:endParaRPr lang="ru-RU" sz="2800" b="1" dirty="0" smtClean="0">
              <a:latin typeface="+mn-lt"/>
              <a:cs typeface="Times New Roman" pitchFamily="18" charset="0"/>
            </a:endParaRPr>
          </a:p>
        </p:txBody>
      </p:sp>
      <p:sp>
        <p:nvSpPr>
          <p:cNvPr id="8" name="Прямоугольник 7"/>
          <p:cNvSpPr/>
          <p:nvPr/>
        </p:nvSpPr>
        <p:spPr>
          <a:xfrm>
            <a:off x="250825" y="1052513"/>
            <a:ext cx="8424863" cy="6112443"/>
          </a:xfrm>
          <a:prstGeom prst="rect">
            <a:avLst/>
          </a:prstGeom>
        </p:spPr>
        <p:txBody>
          <a:bodyPr wrap="square">
            <a:spAutoFit/>
          </a:bodyPr>
          <a:lstStyle/>
          <a:p>
            <a:pPr algn="ctr" eaLnBrk="1" hangingPunct="1">
              <a:spcBef>
                <a:spcPts val="0"/>
              </a:spcBef>
              <a:defRPr/>
            </a:pPr>
            <a:r>
              <a:rPr lang="ru-RU" sz="2800" b="1" dirty="0" smtClean="0">
                <a:solidFill>
                  <a:srgbClr val="FF0000"/>
                </a:solidFill>
                <a:cs typeface="Times New Roman" pitchFamily="18" charset="0"/>
              </a:rPr>
              <a:t>с 03 июня 2024 г. согласно расписанию сдачи нормативов </a:t>
            </a:r>
          </a:p>
          <a:p>
            <a:pPr algn="ctr" eaLnBrk="1" hangingPunct="1">
              <a:spcBef>
                <a:spcPts val="0"/>
              </a:spcBef>
              <a:defRPr/>
            </a:pPr>
            <a:endParaRPr lang="ru-RU" sz="2800" b="1" dirty="0" smtClean="0">
              <a:solidFill>
                <a:srgbClr val="FF0000"/>
              </a:solidFill>
              <a:cs typeface="Times New Roman" pitchFamily="18" charset="0"/>
            </a:endParaRPr>
          </a:p>
          <a:p>
            <a:pPr algn="ctr" eaLnBrk="1" hangingPunct="1">
              <a:lnSpc>
                <a:spcPct val="120000"/>
              </a:lnSpc>
              <a:spcBef>
                <a:spcPts val="0"/>
              </a:spcBef>
              <a:defRPr/>
            </a:pPr>
            <a:r>
              <a:rPr lang="ru-RU" sz="2400" b="1" dirty="0" smtClean="0">
                <a:latin typeface="+mn-lt"/>
                <a:cs typeface="Times New Roman" pitchFamily="18" charset="0"/>
              </a:rPr>
              <a:t>Оценка </a:t>
            </a:r>
            <a:r>
              <a:rPr lang="ru-RU" sz="2400" b="1" dirty="0">
                <a:latin typeface="+mn-lt"/>
                <a:cs typeface="Times New Roman" pitchFamily="18" charset="0"/>
              </a:rPr>
              <a:t>уровня физической подготовленности</a:t>
            </a:r>
          </a:p>
          <a:p>
            <a:pPr algn="just">
              <a:lnSpc>
                <a:spcPct val="120000"/>
              </a:lnSpc>
              <a:spcBef>
                <a:spcPts val="0"/>
              </a:spcBef>
              <a:defRPr/>
            </a:pPr>
            <a:r>
              <a:rPr lang="ru-RU" altLang="ru-RU" sz="2400" dirty="0" smtClean="0">
                <a:latin typeface="+mn-lt"/>
                <a:cs typeface="Times New Roman" pitchFamily="18" charset="0"/>
              </a:rPr>
              <a:t>Если </a:t>
            </a:r>
            <a:r>
              <a:rPr lang="ru-RU" altLang="ru-RU" sz="2400" dirty="0">
                <a:latin typeface="+mn-lt"/>
                <a:cs typeface="Times New Roman" pitchFamily="18" charset="0"/>
              </a:rPr>
              <a:t>кандидат, во время сдачи  физической подготовки, хотя бы по одному из проверяемых упражнений набрал </a:t>
            </a:r>
            <a:r>
              <a:rPr lang="ru-RU" altLang="ru-RU" sz="2400" b="1" dirty="0">
                <a:latin typeface="+mn-lt"/>
                <a:cs typeface="Times New Roman" pitchFamily="18" charset="0"/>
              </a:rPr>
              <a:t>ниже </a:t>
            </a:r>
            <a:r>
              <a:rPr lang="ru-RU" sz="2400" b="1" dirty="0" smtClean="0"/>
              <a:t>30 баллов </a:t>
            </a:r>
            <a:r>
              <a:rPr lang="ru-RU" sz="2400" dirty="0" smtClean="0"/>
              <a:t>(для студентов </a:t>
            </a:r>
            <a:r>
              <a:rPr lang="ru-RU" sz="2400" b="1" dirty="0" smtClean="0"/>
              <a:t>до 25 лет</a:t>
            </a:r>
            <a:r>
              <a:rPr lang="ru-RU" sz="2400" dirty="0" smtClean="0"/>
              <a:t>), </a:t>
            </a:r>
            <a:r>
              <a:rPr lang="ru-RU" sz="2400" b="1" dirty="0" smtClean="0"/>
              <a:t>28 баллов </a:t>
            </a:r>
            <a:r>
              <a:rPr lang="ru-RU" sz="2400" dirty="0" smtClean="0"/>
              <a:t>(для студентов </a:t>
            </a:r>
            <a:r>
              <a:rPr lang="ru-RU" sz="2400" b="1" dirty="0" smtClean="0"/>
              <a:t>25-29 лет</a:t>
            </a:r>
            <a:r>
              <a:rPr lang="ru-RU" sz="2400" dirty="0" smtClean="0"/>
              <a:t>) или за три проверяемых упражнения – </a:t>
            </a:r>
            <a:r>
              <a:rPr lang="ru-RU" sz="2400" b="1" dirty="0" smtClean="0"/>
              <a:t>120 баллов </a:t>
            </a:r>
            <a:r>
              <a:rPr lang="ru-RU" sz="2400" dirty="0" smtClean="0"/>
              <a:t>(для студентов </a:t>
            </a:r>
            <a:r>
              <a:rPr lang="ru-RU" sz="2400" b="1" dirty="0" smtClean="0"/>
              <a:t>до 25 лет</a:t>
            </a:r>
            <a:r>
              <a:rPr lang="ru-RU" sz="2400" dirty="0" smtClean="0"/>
              <a:t>), </a:t>
            </a:r>
          </a:p>
          <a:p>
            <a:pPr algn="just">
              <a:lnSpc>
                <a:spcPct val="120000"/>
              </a:lnSpc>
              <a:spcBef>
                <a:spcPts val="0"/>
              </a:spcBef>
              <a:defRPr/>
            </a:pPr>
            <a:r>
              <a:rPr lang="ru-RU" sz="2400" b="1" dirty="0" smtClean="0"/>
              <a:t>110 баллов</a:t>
            </a:r>
            <a:r>
              <a:rPr lang="ru-RU" sz="2400" dirty="0" smtClean="0"/>
              <a:t> (для студентов </a:t>
            </a:r>
            <a:r>
              <a:rPr lang="ru-RU" sz="2400" b="1" dirty="0" smtClean="0"/>
              <a:t>25-29 лет</a:t>
            </a:r>
            <a:r>
              <a:rPr lang="ru-RU" sz="2400" dirty="0" smtClean="0"/>
              <a:t>) к дальнейшему участию в конкурсе не допускаются</a:t>
            </a:r>
            <a:r>
              <a:rPr lang="ru-RU" altLang="ru-RU" sz="2400" dirty="0" smtClean="0">
                <a:latin typeface="+mn-lt"/>
                <a:cs typeface="Times New Roman" pitchFamily="18" charset="0"/>
              </a:rPr>
              <a:t>  </a:t>
            </a:r>
            <a:endParaRPr lang="ru-RU" altLang="ru-RU" sz="2400" dirty="0">
              <a:latin typeface="+mn-lt"/>
              <a:cs typeface="Times New Roman" pitchFamily="18" charset="0"/>
            </a:endParaRPr>
          </a:p>
          <a:p>
            <a:pPr>
              <a:lnSpc>
                <a:spcPct val="120000"/>
              </a:lnSpc>
              <a:spcBef>
                <a:spcPts val="0"/>
              </a:spcBef>
              <a:defRPr/>
            </a:pPr>
            <a:endParaRPr lang="ru-RU" altLang="ru-RU" sz="2000" dirty="0">
              <a:latin typeface="+mn-lt"/>
              <a:cs typeface="Times New Roman" pitchFamily="18" charset="0"/>
            </a:endParaRPr>
          </a:p>
          <a:p>
            <a:pPr>
              <a:lnSpc>
                <a:spcPct val="120000"/>
              </a:lnSpc>
              <a:spcBef>
                <a:spcPts val="0"/>
              </a:spcBef>
              <a:defRPr/>
            </a:pPr>
            <a:endParaRPr lang="ru-RU" altLang="ru-RU" sz="2000" dirty="0">
              <a:latin typeface="+mn-lt"/>
              <a:cs typeface="Times New Roman" pitchFamily="18" charset="0"/>
            </a:endParaRPr>
          </a:p>
          <a:p>
            <a:pPr>
              <a:lnSpc>
                <a:spcPct val="120000"/>
              </a:lnSpc>
              <a:spcBef>
                <a:spcPts val="0"/>
              </a:spcBef>
              <a:defRPr/>
            </a:pPr>
            <a:endParaRPr lang="ru-RU" sz="24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Box 4"/>
          <p:cNvSpPr txBox="1">
            <a:spLocks noChangeArrowheads="1"/>
          </p:cNvSpPr>
          <p:nvPr/>
        </p:nvSpPr>
        <p:spPr bwMode="auto">
          <a:xfrm>
            <a:off x="467545" y="3773358"/>
            <a:ext cx="8352928" cy="1815882"/>
          </a:xfrm>
          <a:prstGeom prst="rect">
            <a:avLst/>
          </a:prstGeom>
          <a:noFill/>
          <a:ln w="9525">
            <a:noFill/>
            <a:miter lim="800000"/>
            <a:headEnd/>
            <a:tailEnd/>
          </a:ln>
        </p:spPr>
        <p:txBody>
          <a:bodyPr wrap="square">
            <a:spAutoFit/>
          </a:bodyPr>
          <a:lstStyle/>
          <a:p>
            <a:pPr algn="ctr" eaLnBrk="1" hangingPunct="1">
              <a:defRPr/>
            </a:pPr>
            <a:r>
              <a:rPr lang="ru-RU" sz="2800" dirty="0" smtClean="0">
                <a:latin typeface="+mn-lt"/>
                <a:cs typeface="Times New Roman" pitchFamily="18" charset="0"/>
              </a:rPr>
              <a:t>Информация </a:t>
            </a:r>
            <a:r>
              <a:rPr lang="ru-RU" sz="2800" dirty="0">
                <a:latin typeface="+mn-lt"/>
                <a:cs typeface="Times New Roman" pitchFamily="18" charset="0"/>
              </a:rPr>
              <a:t>по конкурсному отбору </a:t>
            </a:r>
            <a:r>
              <a:rPr lang="ru-RU" sz="2800" dirty="0" smtClean="0">
                <a:latin typeface="+mn-lt"/>
                <a:cs typeface="Times New Roman" pitchFamily="18" charset="0"/>
              </a:rPr>
              <a:t/>
            </a:r>
            <a:br>
              <a:rPr lang="ru-RU" sz="2800" dirty="0" smtClean="0">
                <a:latin typeface="+mn-lt"/>
                <a:cs typeface="Times New Roman" pitchFamily="18" charset="0"/>
              </a:rPr>
            </a:br>
            <a:r>
              <a:rPr lang="ru-RU" sz="2800" dirty="0" smtClean="0">
                <a:latin typeface="+mn-lt"/>
                <a:cs typeface="Times New Roman" pitchFamily="18" charset="0"/>
              </a:rPr>
              <a:t>размещается  </a:t>
            </a:r>
            <a:r>
              <a:rPr lang="ru-RU" sz="2800" dirty="0">
                <a:latin typeface="+mn-lt"/>
                <a:cs typeface="Times New Roman" pitchFamily="18" charset="0"/>
              </a:rPr>
              <a:t>на сайте  СГТУ </a:t>
            </a:r>
            <a:r>
              <a:rPr lang="ru-RU" sz="2800" dirty="0" smtClean="0">
                <a:latin typeface="+mn-lt"/>
                <a:cs typeface="Times New Roman" pitchFamily="18" charset="0"/>
              </a:rPr>
              <a:t/>
            </a:r>
            <a:br>
              <a:rPr lang="ru-RU" sz="2800" dirty="0" smtClean="0">
                <a:latin typeface="+mn-lt"/>
                <a:cs typeface="Times New Roman" pitchFamily="18" charset="0"/>
              </a:rPr>
            </a:br>
            <a:r>
              <a:rPr lang="ru-RU" sz="2800" dirty="0" smtClean="0">
                <a:latin typeface="+mn-lt"/>
                <a:cs typeface="Times New Roman" pitchFamily="18" charset="0"/>
              </a:rPr>
              <a:t>имени Гагарина </a:t>
            </a:r>
            <a:r>
              <a:rPr lang="ru-RU" sz="2800" dirty="0">
                <a:latin typeface="+mn-lt"/>
                <a:cs typeface="Times New Roman" pitchFamily="18" charset="0"/>
              </a:rPr>
              <a:t>Ю.А.</a:t>
            </a:r>
          </a:p>
          <a:p>
            <a:pPr algn="ctr" eaLnBrk="1" hangingPunct="1">
              <a:defRPr/>
            </a:pPr>
            <a:r>
              <a:rPr lang="ru-RU" sz="2800" dirty="0" smtClean="0">
                <a:latin typeface="+mn-lt"/>
                <a:cs typeface="Times New Roman" pitchFamily="18" charset="0"/>
              </a:rPr>
              <a:t>в </a:t>
            </a:r>
            <a:r>
              <a:rPr lang="ru-RU" sz="2800" dirty="0">
                <a:latin typeface="+mn-lt"/>
                <a:cs typeface="Times New Roman" pitchFamily="18" charset="0"/>
              </a:rPr>
              <a:t>разделе </a:t>
            </a:r>
            <a:r>
              <a:rPr lang="ru-RU" sz="2800" b="1" dirty="0">
                <a:latin typeface="+mn-lt"/>
                <a:cs typeface="Times New Roman" pitchFamily="18" charset="0"/>
              </a:rPr>
              <a:t>«Военная  подготовка</a:t>
            </a:r>
            <a:r>
              <a:rPr lang="ru-RU" sz="2800" b="1" dirty="0" smtClean="0">
                <a:latin typeface="+mn-lt"/>
                <a:cs typeface="Times New Roman" pitchFamily="18" charset="0"/>
              </a:rPr>
              <a:t>»</a:t>
            </a:r>
            <a:endParaRPr lang="ru-RU" sz="2800" b="1" dirty="0">
              <a:latin typeface="+mn-lt"/>
              <a:cs typeface="Times New Roman" pitchFamily="18" charset="0"/>
            </a:endParaRPr>
          </a:p>
        </p:txBody>
      </p:sp>
      <p:sp>
        <p:nvSpPr>
          <p:cNvPr id="6" name="TextBox 4"/>
          <p:cNvSpPr txBox="1">
            <a:spLocks noChangeArrowheads="1"/>
          </p:cNvSpPr>
          <p:nvPr/>
        </p:nvSpPr>
        <p:spPr bwMode="auto">
          <a:xfrm>
            <a:off x="467545" y="1683073"/>
            <a:ext cx="8352928" cy="1815882"/>
          </a:xfrm>
          <a:prstGeom prst="rect">
            <a:avLst/>
          </a:prstGeom>
          <a:noFill/>
          <a:ln w="9525">
            <a:noFill/>
            <a:miter lim="800000"/>
            <a:headEnd/>
            <a:tailEnd/>
          </a:ln>
        </p:spPr>
        <p:txBody>
          <a:bodyPr wrap="square">
            <a:spAutoFit/>
          </a:bodyPr>
          <a:lstStyle/>
          <a:p>
            <a:pPr algn="ctr" eaLnBrk="1" hangingPunct="1">
              <a:defRPr/>
            </a:pPr>
            <a:r>
              <a:rPr lang="ru-RU" sz="2800" dirty="0">
                <a:latin typeface="+mn-lt"/>
                <a:cs typeface="Times New Roman" pitchFamily="18" charset="0"/>
              </a:rPr>
              <a:t>Результаты конкурсного отбора после их утверждения доводятся до студентов через </a:t>
            </a:r>
            <a:r>
              <a:rPr lang="ru-RU" sz="2800" dirty="0" smtClean="0">
                <a:latin typeface="+mn-lt"/>
                <a:cs typeface="Times New Roman" pitchFamily="18" charset="0"/>
              </a:rPr>
              <a:t>институты (факультеты) </a:t>
            </a:r>
            <a:r>
              <a:rPr lang="ru-RU" sz="2800" dirty="0">
                <a:latin typeface="+mn-lt"/>
                <a:cs typeface="Times New Roman" pitchFamily="18" charset="0"/>
              </a:rPr>
              <a:t>в которых они обучаются </a:t>
            </a:r>
            <a:endParaRPr lang="ru-RU" sz="2800" b="1" dirty="0">
              <a:latin typeface="+mn-lt"/>
              <a:cs typeface="Times New Roman" pitchFamily="18" charset="0"/>
            </a:endParaRPr>
          </a:p>
        </p:txBody>
      </p:sp>
      <p:grpSp>
        <p:nvGrpSpPr>
          <p:cNvPr id="7" name="Группа 6"/>
          <p:cNvGrpSpPr/>
          <p:nvPr/>
        </p:nvGrpSpPr>
        <p:grpSpPr>
          <a:xfrm>
            <a:off x="107505" y="116752"/>
            <a:ext cx="8871911" cy="1080000"/>
            <a:chOff x="107505" y="116752"/>
            <a:chExt cx="8871911" cy="1080000"/>
          </a:xfrm>
        </p:grpSpPr>
        <p:pic>
          <p:nvPicPr>
            <p:cNvPr id="8" name="Picture 3" descr="C:\Users\mikhailisenkopv\Desktop\Логотип СГТУ.png"/>
            <p:cNvPicPr>
              <a:picLocks noChangeAspect="1" noChangeArrowheads="1"/>
            </p:cNvPicPr>
            <p:nvPr/>
          </p:nvPicPr>
          <p:blipFill>
            <a:blip r:embed="rId2" cstate="print"/>
            <a:srcRect/>
            <a:stretch>
              <a:fillRect/>
            </a:stretch>
          </p:blipFill>
          <p:spPr bwMode="auto">
            <a:xfrm>
              <a:off x="107505" y="116752"/>
              <a:ext cx="1938818" cy="1080000"/>
            </a:xfrm>
            <a:prstGeom prst="rect">
              <a:avLst/>
            </a:prstGeom>
            <a:noFill/>
          </p:spPr>
        </p:pic>
        <p:pic>
          <p:nvPicPr>
            <p:cNvPr id="9" name="Picture 4" descr="C:\Users\mikhailisenkopv\Desktop\Эмблема ВУЦ.png"/>
            <p:cNvPicPr>
              <a:picLocks noChangeAspect="1" noChangeArrowheads="1"/>
            </p:cNvPicPr>
            <p:nvPr/>
          </p:nvPicPr>
          <p:blipFill>
            <a:blip r:embed="rId3" cstate="print"/>
            <a:srcRect/>
            <a:stretch>
              <a:fillRect/>
            </a:stretch>
          </p:blipFill>
          <p:spPr bwMode="auto">
            <a:xfrm>
              <a:off x="8244408" y="116752"/>
              <a:ext cx="735008" cy="1080000"/>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9"/>
          <p:cNvSpPr>
            <a:spLocks noChangeArrowheads="1"/>
          </p:cNvSpPr>
          <p:nvPr/>
        </p:nvSpPr>
        <p:spPr bwMode="auto">
          <a:xfrm>
            <a:off x="0" y="2420938"/>
            <a:ext cx="8856663" cy="1354137"/>
          </a:xfrm>
          <a:prstGeom prst="rect">
            <a:avLst/>
          </a:prstGeom>
          <a:noFill/>
          <a:ln w="9525">
            <a:noFill/>
            <a:miter lim="800000"/>
            <a:headEnd/>
            <a:tailEnd/>
          </a:ln>
        </p:spPr>
        <p:txBody>
          <a:bodyPr>
            <a:spAutoFit/>
          </a:bodyPr>
          <a:lstStyle/>
          <a:p>
            <a:pPr eaLnBrk="1" hangingPunct="1"/>
            <a:r>
              <a:rPr lang="ru-RU" b="1">
                <a:latin typeface="Times New Roman" pitchFamily="18" charset="0"/>
                <a:cs typeface="Times New Roman" pitchFamily="18" charset="0"/>
              </a:rPr>
              <a:t>	</a:t>
            </a:r>
            <a:endParaRPr lang="ru-RU" sz="2800" b="1">
              <a:latin typeface="Times New Roman" pitchFamily="18" charset="0"/>
              <a:cs typeface="Times New Roman" pitchFamily="18" charset="0"/>
            </a:endParaRPr>
          </a:p>
          <a:p>
            <a:pPr eaLnBrk="1" hangingPunct="1"/>
            <a:endParaRPr lang="ru-RU" b="1">
              <a:latin typeface="Times New Roman" pitchFamily="18" charset="0"/>
              <a:cs typeface="Times New Roman" pitchFamily="18" charset="0"/>
            </a:endParaRPr>
          </a:p>
          <a:p>
            <a:pPr eaLnBrk="1" hangingPunct="1"/>
            <a:endParaRPr lang="ru-RU" b="1">
              <a:latin typeface="Times New Roman" pitchFamily="18" charset="0"/>
              <a:cs typeface="Times New Roman" pitchFamily="18" charset="0"/>
            </a:endParaRPr>
          </a:p>
          <a:p>
            <a:pPr eaLnBrk="1" hangingPunct="1"/>
            <a:r>
              <a:rPr lang="ru-RU" b="1">
                <a:latin typeface="Times New Roman" pitchFamily="18" charset="0"/>
                <a:cs typeface="Times New Roman" pitchFamily="18" charset="0"/>
              </a:rPr>
              <a:t> </a:t>
            </a:r>
          </a:p>
        </p:txBody>
      </p:sp>
      <p:sp>
        <p:nvSpPr>
          <p:cNvPr id="8197" name="Прямоугольник 5"/>
          <p:cNvSpPr>
            <a:spLocks noChangeArrowheads="1"/>
          </p:cNvSpPr>
          <p:nvPr/>
        </p:nvSpPr>
        <p:spPr bwMode="auto">
          <a:xfrm>
            <a:off x="323850" y="365125"/>
            <a:ext cx="8640763" cy="831850"/>
          </a:xfrm>
          <a:prstGeom prst="rect">
            <a:avLst/>
          </a:prstGeom>
          <a:noFill/>
          <a:ln w="9525">
            <a:noFill/>
            <a:miter lim="800000"/>
            <a:headEnd/>
            <a:tailEnd/>
          </a:ln>
        </p:spPr>
        <p:txBody>
          <a:bodyPr>
            <a:spAutoFit/>
          </a:bodyPr>
          <a:lstStyle/>
          <a:p>
            <a:pPr algn="ctr" eaLnBrk="1" hangingPunct="1">
              <a:defRPr/>
            </a:pPr>
            <a:r>
              <a:rPr lang="ru-RU" sz="2400" b="1" dirty="0">
                <a:latin typeface="+mn-lt"/>
                <a:cs typeface="Times New Roman" pitchFamily="18" charset="0"/>
              </a:rPr>
              <a:t>Порядок прохождения военной подготовки в военном учебном центре при СГТУ имени Гагарина Ю.А.</a:t>
            </a:r>
          </a:p>
        </p:txBody>
      </p:sp>
      <p:sp>
        <p:nvSpPr>
          <p:cNvPr id="7" name="Скругленный прямоугольник 6"/>
          <p:cNvSpPr/>
          <p:nvPr/>
        </p:nvSpPr>
        <p:spPr>
          <a:xfrm>
            <a:off x="611188" y="1341438"/>
            <a:ext cx="8280400" cy="5397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000" b="1" dirty="0">
                <a:solidFill>
                  <a:schemeClr val="tx2"/>
                </a:solidFill>
                <a:cs typeface="Times New Roman" pitchFamily="18" charset="0"/>
              </a:rPr>
              <a:t>Обучение в военном учебном центре </a:t>
            </a:r>
          </a:p>
        </p:txBody>
      </p:sp>
      <p:sp>
        <p:nvSpPr>
          <p:cNvPr id="8" name="Прямоугольник 7"/>
          <p:cNvSpPr/>
          <p:nvPr/>
        </p:nvSpPr>
        <p:spPr>
          <a:xfrm>
            <a:off x="900113" y="1989138"/>
            <a:ext cx="2016125"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000" dirty="0">
                <a:solidFill>
                  <a:schemeClr val="tx2"/>
                </a:solidFill>
                <a:cs typeface="Times New Roman" pitchFamily="18" charset="0"/>
              </a:rPr>
              <a:t>3 семестр</a:t>
            </a:r>
          </a:p>
        </p:txBody>
      </p:sp>
      <p:sp>
        <p:nvSpPr>
          <p:cNvPr id="10" name="Прямоугольник 9"/>
          <p:cNvSpPr/>
          <p:nvPr/>
        </p:nvSpPr>
        <p:spPr>
          <a:xfrm>
            <a:off x="3708400" y="1989138"/>
            <a:ext cx="2016125"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000" dirty="0">
                <a:solidFill>
                  <a:schemeClr val="tx2"/>
                </a:solidFill>
                <a:cs typeface="Times New Roman" pitchFamily="18" charset="0"/>
              </a:rPr>
              <a:t>4 семестр</a:t>
            </a:r>
          </a:p>
        </p:txBody>
      </p:sp>
      <p:sp>
        <p:nvSpPr>
          <p:cNvPr id="12" name="Прямоугольник 11"/>
          <p:cNvSpPr/>
          <p:nvPr/>
        </p:nvSpPr>
        <p:spPr>
          <a:xfrm>
            <a:off x="6516688" y="1989138"/>
            <a:ext cx="2016125"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000" dirty="0" smtClean="0">
                <a:solidFill>
                  <a:schemeClr val="tx2"/>
                </a:solidFill>
                <a:cs typeface="Times New Roman" pitchFamily="18" charset="0"/>
              </a:rPr>
              <a:t>5 семестр</a:t>
            </a:r>
            <a:endParaRPr lang="ru-RU" sz="2000" dirty="0">
              <a:solidFill>
                <a:schemeClr val="tx2"/>
              </a:solidFill>
              <a:cs typeface="Times New Roman" pitchFamily="18" charset="0"/>
            </a:endParaRPr>
          </a:p>
        </p:txBody>
      </p:sp>
      <p:sp>
        <p:nvSpPr>
          <p:cNvPr id="13" name="Скругленный прямоугольник 12"/>
          <p:cNvSpPr/>
          <p:nvPr/>
        </p:nvSpPr>
        <p:spPr>
          <a:xfrm>
            <a:off x="611188" y="3500438"/>
            <a:ext cx="8280400" cy="54133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000" b="1" dirty="0">
                <a:solidFill>
                  <a:schemeClr val="tx2"/>
                </a:solidFill>
                <a:cs typeface="Times New Roman" pitchFamily="18" charset="0"/>
              </a:rPr>
              <a:t>Учебный сбор в войсках военного округа  </a:t>
            </a:r>
            <a:r>
              <a:rPr lang="ru-RU" sz="2000" b="1" dirty="0" smtClean="0">
                <a:solidFill>
                  <a:schemeClr val="tx2"/>
                </a:solidFill>
                <a:cs typeface="Times New Roman" pitchFamily="18" charset="0"/>
              </a:rPr>
              <a:t>(6 семестр)</a:t>
            </a:r>
            <a:endParaRPr lang="ru-RU" sz="2000" b="1" dirty="0">
              <a:solidFill>
                <a:schemeClr val="tx2"/>
              </a:solidFill>
              <a:cs typeface="Times New Roman" pitchFamily="18" charset="0"/>
            </a:endParaRPr>
          </a:p>
        </p:txBody>
      </p:sp>
      <p:sp>
        <p:nvSpPr>
          <p:cNvPr id="14" name="Прямоугольник 13"/>
          <p:cNvSpPr/>
          <p:nvPr/>
        </p:nvSpPr>
        <p:spPr>
          <a:xfrm>
            <a:off x="900113" y="4113213"/>
            <a:ext cx="2016125"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Прохождение ВВК</a:t>
            </a:r>
          </a:p>
        </p:txBody>
      </p:sp>
      <p:sp>
        <p:nvSpPr>
          <p:cNvPr id="16" name="Прямоугольник 15"/>
          <p:cNvSpPr/>
          <p:nvPr/>
        </p:nvSpPr>
        <p:spPr>
          <a:xfrm>
            <a:off x="3708400" y="4113213"/>
            <a:ext cx="2016125"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Убытие на учебные сборы в воинские части </a:t>
            </a:r>
          </a:p>
        </p:txBody>
      </p:sp>
      <p:sp>
        <p:nvSpPr>
          <p:cNvPr id="18" name="Прямоугольник 17"/>
          <p:cNvSpPr/>
          <p:nvPr/>
        </p:nvSpPr>
        <p:spPr>
          <a:xfrm>
            <a:off x="6516688" y="4113213"/>
            <a:ext cx="2016125"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Учебные сборы в частях округа</a:t>
            </a:r>
          </a:p>
          <a:p>
            <a:pPr algn="ctr" eaLnBrk="1" hangingPunct="1">
              <a:defRPr/>
            </a:pPr>
            <a:r>
              <a:rPr lang="ru-RU" dirty="0">
                <a:solidFill>
                  <a:schemeClr val="tx2"/>
                </a:solidFill>
                <a:cs typeface="Times New Roman" pitchFamily="18" charset="0"/>
              </a:rPr>
              <a:t>30 дней</a:t>
            </a:r>
          </a:p>
        </p:txBody>
      </p:sp>
      <p:sp>
        <p:nvSpPr>
          <p:cNvPr id="19" name="Скругленный прямоугольник 18"/>
          <p:cNvSpPr/>
          <p:nvPr/>
        </p:nvSpPr>
        <p:spPr>
          <a:xfrm>
            <a:off x="611188" y="5589588"/>
            <a:ext cx="8280400" cy="863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000" b="1" spc="-30" dirty="0">
                <a:solidFill>
                  <a:schemeClr val="tx2"/>
                </a:solidFill>
                <a:cs typeface="Times New Roman" pitchFamily="18" charset="0"/>
              </a:rPr>
              <a:t>Аттестация, присвоение воинского звания и зачисление в запас</a:t>
            </a:r>
          </a:p>
          <a:p>
            <a:pPr algn="ctr" eaLnBrk="1" hangingPunct="1">
              <a:defRPr/>
            </a:pPr>
            <a:r>
              <a:rPr lang="ru-RU" sz="2000" b="1" spc="-30" dirty="0">
                <a:solidFill>
                  <a:schemeClr val="tx2"/>
                </a:solidFill>
                <a:cs typeface="Times New Roman" pitchFamily="18" charset="0"/>
              </a:rPr>
              <a:t>(по окончании вуза) </a:t>
            </a:r>
          </a:p>
        </p:txBody>
      </p:sp>
      <p:sp>
        <p:nvSpPr>
          <p:cNvPr id="20" name="Стрелка вправо 19"/>
          <p:cNvSpPr/>
          <p:nvPr/>
        </p:nvSpPr>
        <p:spPr>
          <a:xfrm>
            <a:off x="2987675" y="2395538"/>
            <a:ext cx="647700" cy="48418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
        <p:nvSpPr>
          <p:cNvPr id="21" name="Стрелка вправо 20"/>
          <p:cNvSpPr/>
          <p:nvPr/>
        </p:nvSpPr>
        <p:spPr>
          <a:xfrm>
            <a:off x="5795963" y="2395538"/>
            <a:ext cx="647700" cy="48418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
        <p:nvSpPr>
          <p:cNvPr id="23" name="Стрелка вправо 22"/>
          <p:cNvSpPr/>
          <p:nvPr/>
        </p:nvSpPr>
        <p:spPr>
          <a:xfrm>
            <a:off x="2987675" y="4508500"/>
            <a:ext cx="647700"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
        <p:nvSpPr>
          <p:cNvPr id="24" name="Стрелка вправо 23"/>
          <p:cNvSpPr/>
          <p:nvPr/>
        </p:nvSpPr>
        <p:spPr>
          <a:xfrm>
            <a:off x="5795963" y="4508500"/>
            <a:ext cx="647700"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9"/>
          <p:cNvSpPr>
            <a:spLocks noChangeArrowheads="1"/>
          </p:cNvSpPr>
          <p:nvPr/>
        </p:nvSpPr>
        <p:spPr bwMode="auto">
          <a:xfrm>
            <a:off x="0" y="2708275"/>
            <a:ext cx="8856663" cy="1354138"/>
          </a:xfrm>
          <a:prstGeom prst="rect">
            <a:avLst/>
          </a:prstGeom>
          <a:noFill/>
          <a:ln w="9525">
            <a:noFill/>
            <a:miter lim="800000"/>
            <a:headEnd/>
            <a:tailEnd/>
          </a:ln>
        </p:spPr>
        <p:txBody>
          <a:bodyPr>
            <a:spAutoFit/>
          </a:bodyPr>
          <a:lstStyle/>
          <a:p>
            <a:pPr eaLnBrk="1" hangingPunct="1"/>
            <a:r>
              <a:rPr lang="ru-RU" b="1">
                <a:latin typeface="Times New Roman" pitchFamily="18" charset="0"/>
                <a:cs typeface="Times New Roman" pitchFamily="18" charset="0"/>
              </a:rPr>
              <a:t>	</a:t>
            </a:r>
            <a:endParaRPr lang="ru-RU" sz="2800" b="1">
              <a:latin typeface="Times New Roman" pitchFamily="18" charset="0"/>
              <a:cs typeface="Times New Roman" pitchFamily="18" charset="0"/>
            </a:endParaRPr>
          </a:p>
          <a:p>
            <a:pPr eaLnBrk="1" hangingPunct="1"/>
            <a:endParaRPr lang="ru-RU" b="1">
              <a:latin typeface="Times New Roman" pitchFamily="18" charset="0"/>
              <a:cs typeface="Times New Roman" pitchFamily="18" charset="0"/>
            </a:endParaRPr>
          </a:p>
          <a:p>
            <a:pPr eaLnBrk="1" hangingPunct="1"/>
            <a:endParaRPr lang="ru-RU" b="1">
              <a:latin typeface="Times New Roman" pitchFamily="18" charset="0"/>
              <a:cs typeface="Times New Roman" pitchFamily="18" charset="0"/>
            </a:endParaRPr>
          </a:p>
          <a:p>
            <a:pPr eaLnBrk="1" hangingPunct="1"/>
            <a:r>
              <a:rPr lang="ru-RU" b="1">
                <a:latin typeface="Times New Roman" pitchFamily="18" charset="0"/>
                <a:cs typeface="Times New Roman" pitchFamily="18" charset="0"/>
              </a:rPr>
              <a:t> </a:t>
            </a:r>
          </a:p>
        </p:txBody>
      </p:sp>
      <p:sp>
        <p:nvSpPr>
          <p:cNvPr id="7173" name="Прямоугольник 5"/>
          <p:cNvSpPr>
            <a:spLocks noChangeArrowheads="1"/>
          </p:cNvSpPr>
          <p:nvPr/>
        </p:nvSpPr>
        <p:spPr bwMode="auto">
          <a:xfrm>
            <a:off x="684213" y="347663"/>
            <a:ext cx="7632700" cy="1200150"/>
          </a:xfrm>
          <a:prstGeom prst="rect">
            <a:avLst/>
          </a:prstGeom>
          <a:noFill/>
          <a:ln w="9525">
            <a:noFill/>
            <a:miter lim="800000"/>
            <a:headEnd/>
            <a:tailEnd/>
          </a:ln>
        </p:spPr>
        <p:txBody>
          <a:bodyPr>
            <a:spAutoFit/>
          </a:bodyPr>
          <a:lstStyle/>
          <a:p>
            <a:pPr algn="ctr" eaLnBrk="1" hangingPunct="1">
              <a:defRPr/>
            </a:pPr>
            <a:r>
              <a:rPr lang="ru-RU" sz="2400" b="1" dirty="0">
                <a:latin typeface="+mn-lt"/>
              </a:rPr>
              <a:t>Порядок приема граждан, изъявивших желание пройти военную подготовку в военном учебном центре при СГТУ имени Гагарина Ю.А.</a:t>
            </a:r>
          </a:p>
        </p:txBody>
      </p:sp>
      <p:sp>
        <p:nvSpPr>
          <p:cNvPr id="7" name="Скругленный прямоугольник 6"/>
          <p:cNvSpPr/>
          <p:nvPr/>
        </p:nvSpPr>
        <p:spPr>
          <a:xfrm>
            <a:off x="468313" y="2133600"/>
            <a:ext cx="7704137" cy="5762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400" b="1" dirty="0">
                <a:solidFill>
                  <a:schemeClr val="tx2"/>
                </a:solidFill>
                <a:cs typeface="Times New Roman" pitchFamily="18" charset="0"/>
              </a:rPr>
              <a:t>Предварительный</a:t>
            </a:r>
            <a:r>
              <a:rPr lang="ru-RU" sz="2400" b="1" dirty="0">
                <a:cs typeface="Times New Roman" pitchFamily="18" charset="0"/>
              </a:rPr>
              <a:t> </a:t>
            </a:r>
            <a:r>
              <a:rPr lang="ru-RU" sz="2400" b="1" dirty="0">
                <a:solidFill>
                  <a:schemeClr val="tx2"/>
                </a:solidFill>
                <a:cs typeface="Times New Roman" pitchFamily="18" charset="0"/>
              </a:rPr>
              <a:t>отбор</a:t>
            </a:r>
          </a:p>
        </p:txBody>
      </p:sp>
      <p:sp>
        <p:nvSpPr>
          <p:cNvPr id="8" name="Прямоугольник 7"/>
          <p:cNvSpPr/>
          <p:nvPr/>
        </p:nvSpPr>
        <p:spPr>
          <a:xfrm>
            <a:off x="468313" y="2852738"/>
            <a:ext cx="1979612"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Общее собрание</a:t>
            </a:r>
          </a:p>
        </p:txBody>
      </p:sp>
      <p:sp>
        <p:nvSpPr>
          <p:cNvPr id="10" name="Прямоугольник 9"/>
          <p:cNvSpPr/>
          <p:nvPr/>
        </p:nvSpPr>
        <p:spPr>
          <a:xfrm>
            <a:off x="3276600" y="2852738"/>
            <a:ext cx="1979613"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Подача заявления        (с комплектом документов)</a:t>
            </a:r>
          </a:p>
        </p:txBody>
      </p:sp>
      <p:sp>
        <p:nvSpPr>
          <p:cNvPr id="12" name="Прямоугольник 11"/>
          <p:cNvSpPr/>
          <p:nvPr/>
        </p:nvSpPr>
        <p:spPr>
          <a:xfrm>
            <a:off x="6156325" y="2852738"/>
            <a:ext cx="1979613"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r>
              <a:rPr lang="ru-RU" sz="1700" spc="-30" dirty="0">
                <a:solidFill>
                  <a:schemeClr val="tx2"/>
                </a:solidFill>
                <a:cs typeface="Times New Roman" pitchFamily="18" charset="0"/>
              </a:rPr>
              <a:t>Прохождение ВВК и профотбора в ВК (по месту воинского учета)</a:t>
            </a:r>
          </a:p>
        </p:txBody>
      </p:sp>
      <p:sp>
        <p:nvSpPr>
          <p:cNvPr id="13" name="Скругленный прямоугольник 12"/>
          <p:cNvSpPr/>
          <p:nvPr/>
        </p:nvSpPr>
        <p:spPr>
          <a:xfrm>
            <a:off x="539750" y="4581525"/>
            <a:ext cx="7704138" cy="5762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400" b="1" dirty="0">
                <a:solidFill>
                  <a:schemeClr val="tx2"/>
                </a:solidFill>
                <a:cs typeface="Times New Roman" pitchFamily="18" charset="0"/>
              </a:rPr>
              <a:t>Конкурсный</a:t>
            </a:r>
            <a:r>
              <a:rPr lang="ru-RU" sz="2400" b="1" dirty="0">
                <a:cs typeface="Times New Roman" pitchFamily="18" charset="0"/>
              </a:rPr>
              <a:t> </a:t>
            </a:r>
            <a:r>
              <a:rPr lang="ru-RU" sz="2400" b="1" dirty="0">
                <a:solidFill>
                  <a:schemeClr val="tx2"/>
                </a:solidFill>
                <a:cs typeface="Times New Roman" pitchFamily="18" charset="0"/>
              </a:rPr>
              <a:t>отбор</a:t>
            </a:r>
          </a:p>
        </p:txBody>
      </p:sp>
      <p:sp>
        <p:nvSpPr>
          <p:cNvPr id="14" name="Прямоугольник 13"/>
          <p:cNvSpPr/>
          <p:nvPr/>
        </p:nvSpPr>
        <p:spPr>
          <a:xfrm>
            <a:off x="1907704" y="5301208"/>
            <a:ext cx="1979612"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Оценка успеваемости</a:t>
            </a:r>
          </a:p>
        </p:txBody>
      </p:sp>
      <p:sp>
        <p:nvSpPr>
          <p:cNvPr id="16" name="Прямоугольник 15"/>
          <p:cNvSpPr/>
          <p:nvPr/>
        </p:nvSpPr>
        <p:spPr>
          <a:xfrm>
            <a:off x="5148064" y="5301208"/>
            <a:ext cx="2159000" cy="12604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dirty="0">
                <a:solidFill>
                  <a:schemeClr val="tx2"/>
                </a:solidFill>
                <a:cs typeface="Times New Roman" pitchFamily="18" charset="0"/>
              </a:rPr>
              <a:t>Оценка уровня физической подготовленности</a:t>
            </a:r>
          </a:p>
        </p:txBody>
      </p:sp>
      <p:sp>
        <p:nvSpPr>
          <p:cNvPr id="19" name="Стрелка вправо 18"/>
          <p:cNvSpPr/>
          <p:nvPr/>
        </p:nvSpPr>
        <p:spPr>
          <a:xfrm>
            <a:off x="5364163" y="3286125"/>
            <a:ext cx="647700"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
        <p:nvSpPr>
          <p:cNvPr id="20" name="Стрелка вправо 19"/>
          <p:cNvSpPr/>
          <p:nvPr/>
        </p:nvSpPr>
        <p:spPr>
          <a:xfrm>
            <a:off x="2555875" y="3213100"/>
            <a:ext cx="647700"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
        <p:nvSpPr>
          <p:cNvPr id="21" name="Стрелка вправо 20"/>
          <p:cNvSpPr/>
          <p:nvPr/>
        </p:nvSpPr>
        <p:spPr>
          <a:xfrm>
            <a:off x="4211638" y="5689600"/>
            <a:ext cx="647700"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Прямоугольник 1"/>
          <p:cNvSpPr>
            <a:spLocks noChangeArrowheads="1"/>
          </p:cNvSpPr>
          <p:nvPr/>
        </p:nvSpPr>
        <p:spPr bwMode="auto">
          <a:xfrm>
            <a:off x="539552" y="764704"/>
            <a:ext cx="8280920" cy="5262979"/>
          </a:xfrm>
          <a:prstGeom prst="rect">
            <a:avLst/>
          </a:prstGeom>
          <a:noFill/>
          <a:ln w="9525">
            <a:noFill/>
            <a:miter lim="800000"/>
            <a:headEnd/>
            <a:tailEnd/>
          </a:ln>
        </p:spPr>
        <p:txBody>
          <a:bodyPr wrap="square">
            <a:spAutoFit/>
          </a:bodyPr>
          <a:lstStyle/>
          <a:p>
            <a:pPr algn="just" eaLnBrk="1" hangingPunct="1">
              <a:defRPr/>
            </a:pPr>
            <a:r>
              <a:rPr lang="ru-RU" sz="2400" dirty="0">
                <a:latin typeface="+mn-lt"/>
                <a:cs typeface="Times New Roman" pitchFamily="18" charset="0"/>
              </a:rPr>
              <a:t>Для участия в конкурсном отборе для допуска к военной подготовке в военном учебном центре, рассматриваются граждане РФ в возрасте до 30 лет*, обучающиеся по очной форме обучения в вузе по направлениям подготовки бакалавриата, специалитета в учебные планы которых включена дисциплина </a:t>
            </a:r>
            <a:r>
              <a:rPr lang="ru-RU" sz="2400" b="1" dirty="0">
                <a:latin typeface="+mn-lt"/>
                <a:cs typeface="Times New Roman" pitchFamily="18" charset="0"/>
              </a:rPr>
              <a:t>«Военная подготовка</a:t>
            </a:r>
            <a:r>
              <a:rPr lang="ru-RU" sz="2400" b="1" dirty="0" smtClean="0">
                <a:latin typeface="+mn-lt"/>
                <a:cs typeface="Times New Roman" pitchFamily="18" charset="0"/>
              </a:rPr>
              <a:t>»</a:t>
            </a:r>
            <a:r>
              <a:rPr lang="ru-RU" sz="2400" dirty="0" smtClean="0">
                <a:latin typeface="+mn-lt"/>
                <a:cs typeface="Times New Roman" pitchFamily="18" charset="0"/>
              </a:rPr>
              <a:t>, </a:t>
            </a:r>
            <a:r>
              <a:rPr lang="ru-RU" sz="2400" dirty="0" smtClean="0"/>
              <a:t>не имеющие гражданства (подданства) иностранного государства либо вида на жительство или иного документа, подтверждающего право на постоянное проживание гражданина на территории иностранного государства, не имеющие неснятую или непогашенную судимость за совершение преступления, а также не подвергающиеся уголовному преследованию.</a:t>
            </a:r>
            <a:endParaRPr lang="ru-RU" sz="2400"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Прямоугольник 1"/>
          <p:cNvSpPr>
            <a:spLocks noChangeArrowheads="1"/>
          </p:cNvSpPr>
          <p:nvPr/>
        </p:nvSpPr>
        <p:spPr bwMode="auto">
          <a:xfrm>
            <a:off x="611188" y="982663"/>
            <a:ext cx="7848600" cy="4894262"/>
          </a:xfrm>
          <a:prstGeom prst="rect">
            <a:avLst/>
          </a:prstGeom>
          <a:noFill/>
          <a:ln w="9525">
            <a:noFill/>
            <a:miter lim="800000"/>
            <a:headEnd/>
            <a:tailEnd/>
          </a:ln>
        </p:spPr>
        <p:txBody>
          <a:bodyPr>
            <a:spAutoFit/>
          </a:bodyPr>
          <a:lstStyle/>
          <a:p>
            <a:pPr algn="just" eaLnBrk="1" hangingPunct="1">
              <a:defRPr/>
            </a:pPr>
            <a:r>
              <a:rPr lang="ru-RU" sz="2400" dirty="0">
                <a:latin typeface="+mn-lt"/>
                <a:cs typeface="Times New Roman" pitchFamily="18" charset="0"/>
              </a:rPr>
              <a:t>Отбор граждан из числа </a:t>
            </a:r>
            <a:r>
              <a:rPr lang="ru-RU" sz="2400" dirty="0" smtClean="0">
                <a:latin typeface="+mn-lt"/>
                <a:cs typeface="Times New Roman" pitchFamily="18" charset="0"/>
              </a:rPr>
              <a:t>студентов </a:t>
            </a:r>
            <a:r>
              <a:rPr lang="ru-RU" sz="2400" dirty="0" smtClean="0">
                <a:latin typeface="+mn-lt"/>
                <a:cs typeface="Times New Roman" pitchFamily="18" charset="0"/>
              </a:rPr>
              <a:t>СГЮА </a:t>
            </a:r>
            <a:r>
              <a:rPr lang="en-US" sz="2400" dirty="0">
                <a:latin typeface="+mn-lt"/>
                <a:cs typeface="Times New Roman" pitchFamily="18" charset="0"/>
              </a:rPr>
              <a:t>1</a:t>
            </a:r>
            <a:r>
              <a:rPr lang="ru-RU" sz="2400" dirty="0">
                <a:latin typeface="+mn-lt"/>
                <a:cs typeface="Times New Roman" pitchFamily="18" charset="0"/>
              </a:rPr>
              <a:t>-го курса очной формы обучения (2-й семестр</a:t>
            </a:r>
            <a:r>
              <a:rPr lang="ru-RU" sz="2400" dirty="0" smtClean="0">
                <a:latin typeface="+mn-lt"/>
                <a:cs typeface="Times New Roman" pitchFamily="18" charset="0"/>
              </a:rPr>
              <a:t>), </a:t>
            </a:r>
            <a:r>
              <a:rPr lang="ru-RU" sz="2400" dirty="0">
                <a:latin typeface="+mn-lt"/>
                <a:cs typeface="Times New Roman" pitchFamily="18" charset="0"/>
              </a:rPr>
              <a:t>изъявивших желание пройти военную подготовку в военном учебном центре при СГТУ имени </a:t>
            </a:r>
            <a:br>
              <a:rPr lang="ru-RU" sz="2400" dirty="0">
                <a:latin typeface="+mn-lt"/>
                <a:cs typeface="Times New Roman" pitchFamily="18" charset="0"/>
              </a:rPr>
            </a:br>
            <a:r>
              <a:rPr lang="ru-RU" sz="2400" dirty="0">
                <a:latin typeface="+mn-lt"/>
                <a:cs typeface="Times New Roman" pitchFamily="18" charset="0"/>
              </a:rPr>
              <a:t>Гагарина Ю.А  включает:</a:t>
            </a:r>
          </a:p>
          <a:p>
            <a:pPr eaLnBrk="1" hangingPunct="1">
              <a:defRPr/>
            </a:pPr>
            <a:endParaRPr lang="ru-RU" sz="2400" dirty="0">
              <a:latin typeface="+mn-lt"/>
              <a:cs typeface="Times New Roman" pitchFamily="18" charset="0"/>
            </a:endParaRPr>
          </a:p>
          <a:p>
            <a:pPr algn="ctr" eaLnBrk="1" hangingPunct="1">
              <a:defRPr/>
            </a:pPr>
            <a:r>
              <a:rPr lang="ru-RU" sz="2400" b="1" u="sng" dirty="0">
                <a:latin typeface="+mn-lt"/>
                <a:cs typeface="Times New Roman" pitchFamily="18" charset="0"/>
              </a:rPr>
              <a:t>Прохождение предварительного отбора</a:t>
            </a:r>
            <a:r>
              <a:rPr lang="ru-RU" sz="2400" dirty="0">
                <a:latin typeface="+mn-lt"/>
                <a:cs typeface="Times New Roman" pitchFamily="18" charset="0"/>
              </a:rPr>
              <a:t> в военных комиссариатах по месту воинского учета гражданина (месту пребывания);</a:t>
            </a:r>
          </a:p>
          <a:p>
            <a:pPr eaLnBrk="1" hangingPunct="1">
              <a:defRPr/>
            </a:pPr>
            <a:endParaRPr lang="ru-RU" sz="2400" dirty="0">
              <a:latin typeface="+mn-lt"/>
              <a:cs typeface="Times New Roman" pitchFamily="18" charset="0"/>
            </a:endParaRPr>
          </a:p>
          <a:p>
            <a:pPr algn="ctr" eaLnBrk="1" hangingPunct="1">
              <a:defRPr/>
            </a:pPr>
            <a:r>
              <a:rPr lang="ru-RU" sz="2400" b="1" u="sng" dirty="0">
                <a:latin typeface="+mn-lt"/>
                <a:cs typeface="Times New Roman" pitchFamily="18" charset="0"/>
              </a:rPr>
              <a:t>Проведение конкурсного отбора</a:t>
            </a:r>
            <a:r>
              <a:rPr lang="ru-RU" sz="2400" dirty="0">
                <a:latin typeface="+mn-lt"/>
                <a:cs typeface="Times New Roman" pitchFamily="18" charset="0"/>
              </a:rPr>
              <a:t> конкурсной комиссией Министерства обороны Российской Федерации (далее - комиссия).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8313" y="1412776"/>
            <a:ext cx="8351837" cy="3354765"/>
          </a:xfrm>
          <a:prstGeom prst="rect">
            <a:avLst/>
          </a:prstGeom>
        </p:spPr>
        <p:txBody>
          <a:bodyPr>
            <a:spAutoFit/>
          </a:bodyPr>
          <a:lstStyle/>
          <a:p>
            <a:pPr algn="ctr" eaLnBrk="1" hangingPunct="1">
              <a:defRPr/>
            </a:pPr>
            <a:r>
              <a:rPr lang="ru-RU" sz="3200" b="1" dirty="0">
                <a:latin typeface="+mn-lt"/>
                <a:cs typeface="Times New Roman" pitchFamily="18" charset="0"/>
              </a:rPr>
              <a:t>Последовательность </a:t>
            </a:r>
            <a:r>
              <a:rPr lang="ru-RU" sz="3200" b="1" dirty="0"/>
              <a:t>приема</a:t>
            </a:r>
            <a:endParaRPr lang="ru-RU" sz="3200" b="1" dirty="0">
              <a:latin typeface="+mn-lt"/>
              <a:cs typeface="Times New Roman" pitchFamily="18" charset="0"/>
            </a:endParaRPr>
          </a:p>
          <a:p>
            <a:pPr algn="ctr" eaLnBrk="1" hangingPunct="1">
              <a:defRPr/>
            </a:pPr>
            <a:endParaRPr lang="ru-RU" sz="3000" b="1" dirty="0" smtClean="0">
              <a:solidFill>
                <a:srgbClr val="FF0000"/>
              </a:solidFill>
              <a:latin typeface="+mn-lt"/>
              <a:cs typeface="Times New Roman" pitchFamily="18" charset="0"/>
            </a:endParaRPr>
          </a:p>
          <a:p>
            <a:pPr algn="ctr" eaLnBrk="1" hangingPunct="1">
              <a:defRPr/>
            </a:pPr>
            <a:r>
              <a:rPr lang="ru-RU" sz="3000" b="1" dirty="0" smtClean="0">
                <a:solidFill>
                  <a:srgbClr val="FF0000"/>
                </a:solidFill>
                <a:latin typeface="+mn-lt"/>
                <a:cs typeface="Times New Roman" pitchFamily="18" charset="0"/>
              </a:rPr>
              <a:t>с</a:t>
            </a:r>
            <a:r>
              <a:rPr lang="ru-RU" sz="3000" b="1" dirty="0" smtClean="0">
                <a:latin typeface="+mn-lt"/>
                <a:cs typeface="Times New Roman" pitchFamily="18" charset="0"/>
              </a:rPr>
              <a:t> </a:t>
            </a:r>
            <a:r>
              <a:rPr lang="ru-RU" sz="3000" b="1" dirty="0" smtClean="0">
                <a:solidFill>
                  <a:srgbClr val="FF0000"/>
                </a:solidFill>
                <a:latin typeface="+mn-lt"/>
                <a:cs typeface="Times New Roman" pitchFamily="18" charset="0"/>
              </a:rPr>
              <a:t>11 </a:t>
            </a:r>
            <a:r>
              <a:rPr lang="ru-RU" sz="3000" b="1" dirty="0">
                <a:solidFill>
                  <a:srgbClr val="FF0000"/>
                </a:solidFill>
                <a:latin typeface="+mn-lt"/>
                <a:cs typeface="Times New Roman" pitchFamily="18" charset="0"/>
              </a:rPr>
              <a:t>марта по </a:t>
            </a:r>
            <a:r>
              <a:rPr lang="ru-RU" sz="3000" b="1" dirty="0" smtClean="0">
                <a:solidFill>
                  <a:srgbClr val="FF0000"/>
                </a:solidFill>
                <a:latin typeface="+mn-lt"/>
                <a:cs typeface="Times New Roman" pitchFamily="18" charset="0"/>
              </a:rPr>
              <a:t>08 </a:t>
            </a:r>
            <a:r>
              <a:rPr lang="ru-RU" sz="3000" b="1" dirty="0">
                <a:solidFill>
                  <a:srgbClr val="FF0000"/>
                </a:solidFill>
                <a:latin typeface="+mn-lt"/>
                <a:cs typeface="Times New Roman" pitchFamily="18" charset="0"/>
              </a:rPr>
              <a:t>апреля </a:t>
            </a:r>
            <a:r>
              <a:rPr lang="ru-RU" sz="3000" b="1" dirty="0" smtClean="0">
                <a:solidFill>
                  <a:srgbClr val="FF0000"/>
                </a:solidFill>
                <a:latin typeface="+mn-lt"/>
                <a:cs typeface="Times New Roman" pitchFamily="18" charset="0"/>
              </a:rPr>
              <a:t>2024 г</a:t>
            </a:r>
            <a:r>
              <a:rPr lang="ru-RU" sz="3000" b="1" dirty="0">
                <a:solidFill>
                  <a:srgbClr val="FF0000"/>
                </a:solidFill>
                <a:latin typeface="+mn-lt"/>
                <a:cs typeface="Times New Roman" pitchFamily="18" charset="0"/>
              </a:rPr>
              <a:t>.</a:t>
            </a:r>
          </a:p>
          <a:p>
            <a:pPr algn="ctr" eaLnBrk="1" hangingPunct="1">
              <a:defRPr/>
            </a:pPr>
            <a:r>
              <a:rPr lang="ru-RU" sz="3000" dirty="0">
                <a:latin typeface="+mn-lt"/>
                <a:cs typeface="Times New Roman" pitchFamily="18" charset="0"/>
              </a:rPr>
              <a:t>подача документов в учебную часть </a:t>
            </a:r>
          </a:p>
          <a:p>
            <a:pPr algn="ctr" eaLnBrk="1" hangingPunct="1">
              <a:defRPr/>
            </a:pPr>
            <a:r>
              <a:rPr lang="ru-RU" sz="3000" dirty="0">
                <a:latin typeface="+mn-lt"/>
                <a:cs typeface="Times New Roman" pitchFamily="18" charset="0"/>
              </a:rPr>
              <a:t>военного учебного центра </a:t>
            </a:r>
            <a:endParaRPr lang="en-US" sz="3000" dirty="0">
              <a:latin typeface="+mn-lt"/>
              <a:cs typeface="Times New Roman" pitchFamily="18" charset="0"/>
            </a:endParaRPr>
          </a:p>
          <a:p>
            <a:pPr algn="ctr" eaLnBrk="1" hangingPunct="1">
              <a:defRPr/>
            </a:pPr>
            <a:r>
              <a:rPr lang="ru-RU" sz="3000" dirty="0">
                <a:latin typeface="+mn-lt"/>
                <a:cs typeface="Times New Roman" pitchFamily="18" charset="0"/>
              </a:rPr>
              <a:t>в рабочие дни </a:t>
            </a:r>
            <a:r>
              <a:rPr lang="ru-RU" sz="3000" b="1" dirty="0">
                <a:latin typeface="+mn-lt"/>
                <a:cs typeface="Times New Roman" pitchFamily="18" charset="0"/>
              </a:rPr>
              <a:t>с </a:t>
            </a:r>
            <a:r>
              <a:rPr lang="ru-RU" sz="3000" b="1" dirty="0" smtClean="0">
                <a:latin typeface="+mn-lt"/>
                <a:cs typeface="Times New Roman" pitchFamily="18" charset="0"/>
              </a:rPr>
              <a:t>9:00 </a:t>
            </a:r>
            <a:r>
              <a:rPr lang="ru-RU" sz="3000" b="1" dirty="0">
                <a:latin typeface="+mn-lt"/>
                <a:cs typeface="Times New Roman" pitchFamily="18" charset="0"/>
              </a:rPr>
              <a:t>до </a:t>
            </a:r>
            <a:r>
              <a:rPr lang="ru-RU" sz="3000" b="1" dirty="0" smtClean="0">
                <a:latin typeface="+mn-lt"/>
                <a:cs typeface="Times New Roman" pitchFamily="18" charset="0"/>
              </a:rPr>
              <a:t>17:00</a:t>
            </a:r>
            <a:endParaRPr lang="ru-RU" sz="3000" b="1" dirty="0">
              <a:latin typeface="+mn-lt"/>
              <a:cs typeface="Times New Roman" pitchFamily="18" charset="0"/>
            </a:endParaRPr>
          </a:p>
          <a:p>
            <a:pPr algn="ctr" eaLnBrk="1" hangingPunct="1">
              <a:defRPr/>
            </a:pPr>
            <a:r>
              <a:rPr lang="ru-RU" sz="3000" b="1" dirty="0">
                <a:latin typeface="+mn-lt"/>
                <a:cs typeface="Times New Roman" pitchFamily="18" charset="0"/>
              </a:rPr>
              <a:t>(перерыв </a:t>
            </a:r>
            <a:r>
              <a:rPr lang="ru-RU" sz="3000" b="1" dirty="0">
                <a:cs typeface="Times New Roman" pitchFamily="18" charset="0"/>
              </a:rPr>
              <a:t>с 12:00 до 13:00</a:t>
            </a:r>
            <a:r>
              <a:rPr lang="ru-RU" sz="3000" b="1" dirty="0">
                <a:latin typeface="+mn-lt"/>
                <a:cs typeface="Times New Roman" pitchFamily="18" charset="0"/>
              </a:rPr>
              <a:t>)</a:t>
            </a:r>
            <a:endParaRPr lang="ru-RU" sz="3000"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0" y="44450"/>
            <a:ext cx="9144000" cy="1368425"/>
          </a:xfrm>
        </p:spPr>
        <p:txBody>
          <a:bodyPr>
            <a:normAutofit/>
          </a:bodyPr>
          <a:lstStyle/>
          <a:p>
            <a:pPr eaLnBrk="1" fontAlgn="auto" hangingPunct="1">
              <a:lnSpc>
                <a:spcPct val="90000"/>
              </a:lnSpc>
              <a:spcAft>
                <a:spcPts val="0"/>
              </a:spcAft>
              <a:defRPr/>
            </a:pPr>
            <a:r>
              <a:rPr lang="ru-RU" sz="2400" b="1" dirty="0" smtClean="0">
                <a:solidFill>
                  <a:schemeClr val="tx1"/>
                </a:solidFill>
                <a:latin typeface="+mn-lt"/>
                <a:cs typeface="Times New Roman" pitchFamily="18" charset="0"/>
              </a:rPr>
              <a:t> </a:t>
            </a:r>
            <a:r>
              <a:rPr lang="ru-RU" sz="2400" b="1" dirty="0" smtClean="0">
                <a:latin typeface="+mn-lt"/>
                <a:cs typeface="Times New Roman" pitchFamily="18" charset="0"/>
              </a:rPr>
              <a:t>Перечень документов для </a:t>
            </a:r>
            <a:r>
              <a:rPr lang="ru-RU" sz="2400" b="1" dirty="0" smtClean="0">
                <a:solidFill>
                  <a:schemeClr val="tx1"/>
                </a:solidFill>
                <a:latin typeface="+mn-lt"/>
                <a:cs typeface="Times New Roman" pitchFamily="18" charset="0"/>
              </a:rPr>
              <a:t>изъявивших желание пройти военную подготовку в военном учебном центре</a:t>
            </a:r>
            <a:endParaRPr lang="ru-RU" sz="3200" b="1" dirty="0" smtClean="0">
              <a:solidFill>
                <a:schemeClr val="tx1"/>
              </a:solidFill>
              <a:latin typeface="+mn-lt"/>
              <a:cs typeface="Times New Roman" pitchFamily="18" charset="0"/>
            </a:endParaRPr>
          </a:p>
        </p:txBody>
      </p:sp>
      <p:sp>
        <p:nvSpPr>
          <p:cNvPr id="14340" name="Прямоугольник 5"/>
          <p:cNvSpPr>
            <a:spLocks noChangeArrowheads="1"/>
          </p:cNvSpPr>
          <p:nvPr/>
        </p:nvSpPr>
        <p:spPr bwMode="auto">
          <a:xfrm>
            <a:off x="1619250" y="1023119"/>
            <a:ext cx="6241837" cy="461665"/>
          </a:xfrm>
          <a:prstGeom prst="rect">
            <a:avLst/>
          </a:prstGeom>
          <a:noFill/>
          <a:ln w="9525">
            <a:noFill/>
            <a:miter lim="800000"/>
            <a:headEnd/>
            <a:tailEnd/>
          </a:ln>
        </p:spPr>
        <p:txBody>
          <a:bodyPr wrap="none">
            <a:spAutoFit/>
          </a:bodyPr>
          <a:lstStyle/>
          <a:p>
            <a:pPr eaLnBrk="1" hangingPunct="1">
              <a:defRPr/>
            </a:pPr>
            <a:r>
              <a:rPr lang="ru-RU" sz="2400" b="1" dirty="0">
                <a:solidFill>
                  <a:srgbClr val="FF0000"/>
                </a:solidFill>
                <a:latin typeface="+mn-lt"/>
                <a:cs typeface="Times New Roman" pitchFamily="18" charset="0"/>
              </a:rPr>
              <a:t>необходимо подать до  </a:t>
            </a:r>
            <a:r>
              <a:rPr lang="ru-RU" sz="2400" b="1" dirty="0" smtClean="0">
                <a:solidFill>
                  <a:srgbClr val="FF0000"/>
                </a:solidFill>
                <a:latin typeface="+mn-lt"/>
                <a:cs typeface="Times New Roman" pitchFamily="18" charset="0"/>
              </a:rPr>
              <a:t>8 апреля 2024 г</a:t>
            </a:r>
            <a:r>
              <a:rPr lang="ru-RU" sz="2400" b="1" dirty="0">
                <a:solidFill>
                  <a:srgbClr val="FF0000"/>
                </a:solidFill>
                <a:latin typeface="+mn-lt"/>
                <a:cs typeface="Times New Roman" pitchFamily="18" charset="0"/>
              </a:rPr>
              <a:t>.</a:t>
            </a:r>
          </a:p>
        </p:txBody>
      </p:sp>
      <p:sp>
        <p:nvSpPr>
          <p:cNvPr id="5" name="TextBox 4"/>
          <p:cNvSpPr txBox="1">
            <a:spLocks noChangeArrowheads="1"/>
          </p:cNvSpPr>
          <p:nvPr/>
        </p:nvSpPr>
        <p:spPr bwMode="auto">
          <a:xfrm>
            <a:off x="179388" y="1505130"/>
            <a:ext cx="8785225" cy="5102166"/>
          </a:xfrm>
          <a:prstGeom prst="rect">
            <a:avLst/>
          </a:prstGeom>
          <a:noFill/>
          <a:ln w="9525">
            <a:noFill/>
            <a:miter lim="800000"/>
            <a:headEnd/>
            <a:tailEnd/>
          </a:ln>
        </p:spPr>
        <p:txBody>
          <a:bodyPr>
            <a:spAutoFit/>
          </a:bodyPr>
          <a:lstStyle/>
          <a:p>
            <a:pPr algn="just" eaLnBrk="1" hangingPunct="1">
              <a:lnSpc>
                <a:spcPct val="85000"/>
              </a:lnSpc>
              <a:defRPr/>
            </a:pPr>
            <a:r>
              <a:rPr lang="ru-RU" sz="1600" dirty="0">
                <a:latin typeface="+mn-lt"/>
                <a:cs typeface="Times New Roman" pitchFamily="18" charset="0"/>
              </a:rPr>
              <a:t>1</a:t>
            </a:r>
            <a:r>
              <a:rPr lang="en-US" sz="1600" dirty="0">
                <a:latin typeface="+mn-lt"/>
                <a:cs typeface="Times New Roman" pitchFamily="18" charset="0"/>
              </a:rPr>
              <a:t>.</a:t>
            </a:r>
            <a:r>
              <a:rPr lang="ru-RU" sz="1600" dirty="0">
                <a:latin typeface="+mn-lt"/>
                <a:cs typeface="Times New Roman" pitchFamily="18" charset="0"/>
              </a:rPr>
              <a:t> Заявление </a:t>
            </a:r>
            <a:r>
              <a:rPr lang="en-US" sz="1600" b="1" dirty="0">
                <a:latin typeface="+mn-lt"/>
                <a:cs typeface="Times New Roman" pitchFamily="18" charset="0"/>
              </a:rPr>
              <a:t>(</a:t>
            </a:r>
            <a:r>
              <a:rPr lang="ru-RU" sz="1600" b="1" dirty="0">
                <a:latin typeface="+mn-lt"/>
                <a:cs typeface="Times New Roman" pitchFamily="18" charset="0"/>
              </a:rPr>
              <a:t>пишется в военном учебном центре, при наличии всех необходимых документов, копий и оригиналов);</a:t>
            </a:r>
            <a:endParaRPr lang="en-US" sz="1600" b="1" dirty="0">
              <a:latin typeface="+mn-lt"/>
              <a:cs typeface="Times New Roman" pitchFamily="18" charset="0"/>
            </a:endParaRPr>
          </a:p>
          <a:p>
            <a:pPr algn="just" eaLnBrk="1" hangingPunct="1">
              <a:lnSpc>
                <a:spcPct val="85000"/>
              </a:lnSpc>
              <a:defRPr/>
            </a:pPr>
            <a:r>
              <a:rPr lang="en-US" sz="1600" dirty="0">
                <a:latin typeface="+mn-lt"/>
                <a:cs typeface="Times New Roman" pitchFamily="18" charset="0"/>
              </a:rPr>
              <a:t>2</a:t>
            </a:r>
            <a:r>
              <a:rPr lang="ru-RU" sz="1600" dirty="0">
                <a:latin typeface="+mn-lt"/>
                <a:cs typeface="Times New Roman" pitchFamily="18" charset="0"/>
              </a:rPr>
              <a:t>.  Согласие на </a:t>
            </a:r>
            <a:r>
              <a:rPr lang="ru-RU" sz="1600" dirty="0" smtClean="0">
                <a:latin typeface="+mn-lt"/>
                <a:cs typeface="Times New Roman" pitchFamily="18" charset="0"/>
              </a:rPr>
              <a:t>обработку, распространение </a:t>
            </a:r>
            <a:r>
              <a:rPr lang="ru-RU" sz="1600" dirty="0">
                <a:latin typeface="+mn-lt"/>
                <a:cs typeface="Times New Roman" pitchFamily="18" charset="0"/>
              </a:rPr>
              <a:t>персональных данных </a:t>
            </a:r>
            <a:r>
              <a:rPr lang="ru-RU" sz="1600" b="1" dirty="0">
                <a:latin typeface="+mn-lt"/>
                <a:cs typeface="Times New Roman" pitchFamily="18" charset="0"/>
              </a:rPr>
              <a:t>(заполняется и подписывается в военном учебном центре) ;</a:t>
            </a:r>
          </a:p>
          <a:p>
            <a:pPr algn="just" eaLnBrk="1" hangingPunct="1">
              <a:lnSpc>
                <a:spcPct val="85000"/>
              </a:lnSpc>
              <a:defRPr/>
            </a:pPr>
            <a:r>
              <a:rPr lang="en-US" sz="1600" dirty="0">
                <a:latin typeface="+mn-lt"/>
                <a:cs typeface="Times New Roman" pitchFamily="18" charset="0"/>
              </a:rPr>
              <a:t>3</a:t>
            </a:r>
            <a:r>
              <a:rPr lang="ru-RU" sz="1600" dirty="0">
                <a:latin typeface="+mn-lt"/>
                <a:cs typeface="Times New Roman" pitchFamily="18" charset="0"/>
              </a:rPr>
              <a:t>. </a:t>
            </a:r>
            <a:r>
              <a:rPr lang="ru-RU" sz="1600" dirty="0" smtClean="0"/>
              <a:t>Копия страницы паспорта гражданина Российской Федерации (стр. №2,3 – данные о владельце: Ф.И.О., пол, дата и место рождения, кем и когда выдан паспорт)</a:t>
            </a:r>
            <a:r>
              <a:rPr lang="en-US" sz="1600" dirty="0" smtClean="0">
                <a:latin typeface="+mn-lt"/>
                <a:cs typeface="Times New Roman" pitchFamily="18" charset="0"/>
              </a:rPr>
              <a:t> </a:t>
            </a:r>
            <a:r>
              <a:rPr lang="en-US" sz="1600" b="1" dirty="0">
                <a:latin typeface="+mn-lt"/>
                <a:cs typeface="Times New Roman" pitchFamily="18" charset="0"/>
              </a:rPr>
              <a:t>(</a:t>
            </a:r>
            <a:r>
              <a:rPr lang="ru-RU" sz="1600" b="1" dirty="0">
                <a:latin typeface="+mn-lt"/>
                <a:cs typeface="Times New Roman" pitchFamily="18" charset="0"/>
              </a:rPr>
              <a:t>наличие оригинала);</a:t>
            </a:r>
          </a:p>
          <a:p>
            <a:pPr algn="just" eaLnBrk="1" hangingPunct="1">
              <a:lnSpc>
                <a:spcPct val="85000"/>
              </a:lnSpc>
              <a:defRPr/>
            </a:pPr>
            <a:r>
              <a:rPr lang="ru-RU" sz="1600" dirty="0">
                <a:latin typeface="+mn-lt"/>
                <a:cs typeface="Times New Roman" pitchFamily="18" charset="0"/>
              </a:rPr>
              <a:t>4. </a:t>
            </a:r>
            <a:r>
              <a:rPr lang="ru-RU" sz="1600" dirty="0" smtClean="0"/>
              <a:t>Копия удостоверения гражданина подлежащего призыву (страницы с 1-й по 5-ю включительно)</a:t>
            </a:r>
            <a:r>
              <a:rPr lang="ru-RU" sz="1600" dirty="0" smtClean="0">
                <a:latin typeface="+mn-lt"/>
                <a:cs typeface="Times New Roman" pitchFamily="18" charset="0"/>
              </a:rPr>
              <a:t> </a:t>
            </a:r>
            <a:r>
              <a:rPr lang="en-US" sz="1600" b="1" dirty="0">
                <a:latin typeface="+mn-lt"/>
                <a:cs typeface="Times New Roman" pitchFamily="18" charset="0"/>
              </a:rPr>
              <a:t>(</a:t>
            </a:r>
            <a:r>
              <a:rPr lang="ru-RU" sz="1600" b="1" dirty="0">
                <a:latin typeface="+mn-lt"/>
                <a:cs typeface="Times New Roman" pitchFamily="18" charset="0"/>
              </a:rPr>
              <a:t>наличие оригинала);</a:t>
            </a:r>
          </a:p>
          <a:p>
            <a:pPr algn="just" eaLnBrk="1" hangingPunct="1">
              <a:lnSpc>
                <a:spcPct val="85000"/>
              </a:lnSpc>
              <a:defRPr/>
            </a:pPr>
            <a:r>
              <a:rPr lang="ru-RU" sz="1600" dirty="0">
                <a:latin typeface="+mn-lt"/>
                <a:cs typeface="Times New Roman" pitchFamily="18" charset="0"/>
              </a:rPr>
              <a:t>5.  Характеристика из института</a:t>
            </a:r>
            <a:r>
              <a:rPr lang="en-US" sz="1600" b="1" dirty="0">
                <a:latin typeface="+mn-lt"/>
                <a:cs typeface="Times New Roman" pitchFamily="18" charset="0"/>
              </a:rPr>
              <a:t> </a:t>
            </a:r>
            <a:r>
              <a:rPr lang="ru-RU" sz="1600" b="1" dirty="0" smtClean="0">
                <a:latin typeface="+mn-lt"/>
                <a:cs typeface="Times New Roman" pitchFamily="18" charset="0"/>
              </a:rPr>
              <a:t>(подпись директора института и печать) </a:t>
            </a:r>
            <a:r>
              <a:rPr lang="ru-RU" sz="1600" dirty="0">
                <a:latin typeface="+mn-lt"/>
                <a:cs typeface="Times New Roman" pitchFamily="18" charset="0"/>
              </a:rPr>
              <a:t>в 2-х экз</a:t>
            </a:r>
            <a:r>
              <a:rPr lang="ru-RU" sz="1600" dirty="0" smtClean="0">
                <a:latin typeface="+mn-lt"/>
                <a:cs typeface="Times New Roman" pitchFamily="18" charset="0"/>
              </a:rPr>
              <a:t>.;</a:t>
            </a:r>
            <a:endParaRPr lang="ru-RU" sz="1600" dirty="0">
              <a:latin typeface="+mn-lt"/>
              <a:cs typeface="Times New Roman" pitchFamily="18" charset="0"/>
            </a:endParaRPr>
          </a:p>
          <a:p>
            <a:pPr algn="just" eaLnBrk="1" hangingPunct="1">
              <a:lnSpc>
                <a:spcPct val="85000"/>
              </a:lnSpc>
              <a:defRPr/>
            </a:pPr>
            <a:r>
              <a:rPr lang="ru-RU" sz="1600" dirty="0">
                <a:latin typeface="+mn-lt"/>
                <a:cs typeface="Times New Roman" pitchFamily="18" charset="0"/>
              </a:rPr>
              <a:t>6.  Справка из института, </a:t>
            </a:r>
            <a:r>
              <a:rPr lang="ru-RU" sz="1600" dirty="0"/>
              <a:t>подтверждающая обучение студента по очной форме обучения в этой образовательной организации;</a:t>
            </a:r>
            <a:endParaRPr lang="ru-RU" sz="1600" dirty="0">
              <a:latin typeface="+mn-lt"/>
              <a:cs typeface="Times New Roman" pitchFamily="18" charset="0"/>
            </a:endParaRPr>
          </a:p>
          <a:p>
            <a:pPr algn="just" eaLnBrk="1" hangingPunct="1">
              <a:lnSpc>
                <a:spcPct val="85000"/>
              </a:lnSpc>
              <a:defRPr/>
            </a:pPr>
            <a:r>
              <a:rPr lang="ru-RU" sz="1600" dirty="0">
                <a:latin typeface="+mn-lt"/>
                <a:cs typeface="Times New Roman" pitchFamily="18" charset="0"/>
              </a:rPr>
              <a:t>7. </a:t>
            </a:r>
            <a:r>
              <a:rPr lang="ru-RU" sz="1600" dirty="0"/>
              <a:t>Цветная </a:t>
            </a:r>
            <a:r>
              <a:rPr lang="ru-RU" sz="1600" dirty="0" smtClean="0"/>
              <a:t>фотография 4х6 </a:t>
            </a:r>
            <a:r>
              <a:rPr lang="ru-RU" sz="1600" dirty="0"/>
              <a:t>см </a:t>
            </a:r>
            <a:r>
              <a:rPr lang="ru-RU" sz="1600" dirty="0" smtClean="0"/>
              <a:t> </a:t>
            </a:r>
            <a:r>
              <a:rPr lang="ru-RU" sz="1600" dirty="0"/>
              <a:t>без головного убора </a:t>
            </a:r>
            <a:r>
              <a:rPr lang="ru-RU" sz="1600" dirty="0" smtClean="0"/>
              <a:t>без </a:t>
            </a:r>
            <a:r>
              <a:rPr lang="ru-RU" sz="1600" dirty="0"/>
              <a:t>уголка на матовой </a:t>
            </a:r>
            <a:r>
              <a:rPr lang="ru-RU" sz="1600" dirty="0" smtClean="0"/>
              <a:t>бумаге</a:t>
            </a:r>
            <a:r>
              <a:rPr lang="ru-RU" sz="1600" dirty="0">
                <a:latin typeface="Arial" panose="020B0604020202020204" pitchFamily="34" charset="0"/>
              </a:rPr>
              <a:t> </a:t>
            </a:r>
            <a:r>
              <a:rPr lang="ru-RU" sz="1600" dirty="0" smtClean="0">
                <a:latin typeface="+mn-lt"/>
                <a:cs typeface="Times New Roman" pitchFamily="18" charset="0"/>
              </a:rPr>
              <a:t>- 1 </a:t>
            </a:r>
            <a:r>
              <a:rPr lang="ru-RU" sz="1600" dirty="0">
                <a:latin typeface="+mn-lt"/>
                <a:cs typeface="Times New Roman" pitchFamily="18" charset="0"/>
              </a:rPr>
              <a:t>шт.</a:t>
            </a:r>
            <a:r>
              <a:rPr lang="ru-RU" sz="1600" b="1" dirty="0">
                <a:latin typeface="+mn-lt"/>
                <a:cs typeface="Times New Roman" pitchFamily="18" charset="0"/>
              </a:rPr>
              <a:t>;</a:t>
            </a:r>
          </a:p>
          <a:p>
            <a:pPr algn="just" eaLnBrk="1" hangingPunct="1">
              <a:lnSpc>
                <a:spcPct val="85000"/>
              </a:lnSpc>
              <a:defRPr/>
            </a:pPr>
            <a:r>
              <a:rPr lang="ru-RU" sz="1600" dirty="0">
                <a:latin typeface="+mn-lt"/>
                <a:cs typeface="Times New Roman" pitchFamily="18" charset="0"/>
              </a:rPr>
              <a:t>8.  Справка о наличии (отсутствии) судимости и (или) факта уголовного преследования, </a:t>
            </a:r>
          </a:p>
          <a:p>
            <a:pPr algn="just" eaLnBrk="1" hangingPunct="1">
              <a:lnSpc>
                <a:spcPct val="85000"/>
              </a:lnSpc>
              <a:defRPr/>
            </a:pPr>
            <a:r>
              <a:rPr lang="ru-RU" sz="1600" dirty="0">
                <a:latin typeface="+mn-lt"/>
                <a:cs typeface="Times New Roman" pitchFamily="18" charset="0"/>
              </a:rPr>
              <a:t>либо о прекращении уголовного преследования </a:t>
            </a:r>
            <a:r>
              <a:rPr lang="ru-RU" sz="1600" b="1" dirty="0">
                <a:latin typeface="+mn-lt"/>
                <a:cs typeface="Times New Roman" pitchFamily="18" charset="0"/>
              </a:rPr>
              <a:t>(выдается органами МВД или через </a:t>
            </a:r>
          </a:p>
          <a:p>
            <a:pPr algn="just" eaLnBrk="1" hangingPunct="1">
              <a:lnSpc>
                <a:spcPct val="85000"/>
              </a:lnSpc>
              <a:defRPr/>
            </a:pPr>
            <a:r>
              <a:rPr lang="ru-RU" sz="1600" b="1" dirty="0">
                <a:latin typeface="+mn-lt"/>
                <a:cs typeface="Times New Roman" pitchFamily="18" charset="0"/>
              </a:rPr>
              <a:t>сервис сайта </a:t>
            </a:r>
            <a:r>
              <a:rPr lang="ru-RU" sz="1600" b="1" dirty="0" err="1">
                <a:latin typeface="+mn-lt"/>
                <a:cs typeface="Times New Roman" pitchFamily="18" charset="0"/>
              </a:rPr>
              <a:t>Госуслуги</a:t>
            </a:r>
            <a:r>
              <a:rPr lang="ru-RU" sz="1600" b="1" dirty="0">
                <a:latin typeface="+mn-lt"/>
                <a:cs typeface="Times New Roman" pitchFamily="18" charset="0"/>
              </a:rPr>
              <a:t>, </a:t>
            </a:r>
            <a:r>
              <a:rPr lang="ru-RU" sz="1600" dirty="0"/>
              <a:t>дата выдачи справки не должна быть ранее даты приказа ректора СГТУ о проведении конкурсного отбора, если студент не успевает получить справку до сдачи заявления, то можно ее сдать вместе с результатами  медицинского освидетельствования и профессионально психологического отбора в военном комиссариате но обязательно </a:t>
            </a:r>
            <a:r>
              <a:rPr lang="ru-RU" sz="1600" dirty="0" smtClean="0">
                <a:solidFill>
                  <a:srgbClr val="FF0000"/>
                </a:solidFill>
              </a:rPr>
              <a:t>не позднее  16 мая 2024 г</a:t>
            </a:r>
            <a:r>
              <a:rPr lang="ru-RU" sz="1600" dirty="0">
                <a:solidFill>
                  <a:srgbClr val="FF0000"/>
                </a:solidFill>
              </a:rPr>
              <a:t>.</a:t>
            </a:r>
            <a:r>
              <a:rPr lang="ru-RU" sz="1600" dirty="0"/>
              <a:t>)</a:t>
            </a:r>
            <a:r>
              <a:rPr lang="ru-RU" sz="1600" b="1" dirty="0">
                <a:latin typeface="+mn-lt"/>
                <a:cs typeface="Times New Roman" pitchFamily="18" charset="0"/>
              </a:rPr>
              <a:t>.</a:t>
            </a:r>
          </a:p>
          <a:p>
            <a:pPr algn="just" eaLnBrk="1" hangingPunct="1">
              <a:lnSpc>
                <a:spcPct val="85000"/>
              </a:lnSpc>
              <a:defRPr/>
            </a:pPr>
            <a:endParaRPr lang="ru-RU" sz="900" b="1" dirty="0">
              <a:latin typeface="+mn-lt"/>
              <a:cs typeface="Times New Roman" pitchFamily="18" charset="0"/>
            </a:endParaRPr>
          </a:p>
          <a:p>
            <a:pPr algn="ctr" eaLnBrk="1" hangingPunct="1">
              <a:lnSpc>
                <a:spcPct val="85000"/>
              </a:lnSpc>
              <a:defRPr/>
            </a:pPr>
            <a:r>
              <a:rPr lang="ru-RU" b="1" dirty="0">
                <a:latin typeface="Arial" panose="020B0604020202020204" pitchFamily="34" charset="0"/>
              </a:rPr>
              <a:t>При подаче копий документов секретарю конкурсной комиссии предъявляются оригиналы документов для проверки подлинности их копий, в том числе предъявляется студенческий билет.</a:t>
            </a:r>
            <a:endParaRPr lang="ru-RU" b="1"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3"/>
          <p:cNvSpPr txBox="1">
            <a:spLocks noChangeArrowheads="1"/>
          </p:cNvSpPr>
          <p:nvPr/>
        </p:nvSpPr>
        <p:spPr bwMode="auto">
          <a:xfrm>
            <a:off x="539552" y="908720"/>
            <a:ext cx="8137525" cy="5262979"/>
          </a:xfrm>
          <a:prstGeom prst="rect">
            <a:avLst/>
          </a:prstGeom>
          <a:noFill/>
          <a:ln w="9525">
            <a:noFill/>
            <a:miter lim="800000"/>
            <a:headEnd/>
            <a:tailEnd/>
          </a:ln>
        </p:spPr>
        <p:txBody>
          <a:bodyPr>
            <a:spAutoFit/>
          </a:bodyPr>
          <a:lstStyle/>
          <a:p>
            <a:pPr eaLnBrk="1" hangingPunct="1">
              <a:defRPr/>
            </a:pPr>
            <a:r>
              <a:rPr lang="ru-RU" sz="2400" dirty="0">
                <a:latin typeface="+mn-lt"/>
                <a:cs typeface="Times New Roman" pitchFamily="18" charset="0"/>
              </a:rPr>
              <a:t>Каждый студент после подачи документов получает на руки документы </a:t>
            </a:r>
            <a:r>
              <a:rPr lang="ru-RU" sz="2400" b="1" dirty="0">
                <a:latin typeface="+mn-lt"/>
                <a:cs typeface="Times New Roman" pitchFamily="18" charset="0"/>
              </a:rPr>
              <a:t>для военного комиссариата</a:t>
            </a:r>
            <a:r>
              <a:rPr lang="ru-RU" sz="2400" dirty="0">
                <a:latin typeface="+mn-lt"/>
                <a:cs typeface="Times New Roman" pitchFamily="18" charset="0"/>
              </a:rPr>
              <a:t>:</a:t>
            </a:r>
          </a:p>
          <a:p>
            <a:pPr eaLnBrk="1" hangingPunct="1">
              <a:defRPr/>
            </a:pPr>
            <a:endParaRPr lang="ru-RU" sz="2400" dirty="0">
              <a:latin typeface="+mn-lt"/>
              <a:cs typeface="Times New Roman" pitchFamily="18" charset="0"/>
            </a:endParaRPr>
          </a:p>
          <a:p>
            <a:pPr algn="just" eaLnBrk="1" hangingPunct="1">
              <a:defRPr/>
            </a:pPr>
            <a:r>
              <a:rPr lang="ru-RU" sz="2400" dirty="0" smtClean="0">
                <a:latin typeface="+mn-lt"/>
                <a:cs typeface="Times New Roman" pitchFamily="18" charset="0"/>
              </a:rPr>
              <a:t>1. Характеристика </a:t>
            </a:r>
            <a:r>
              <a:rPr lang="ru-RU" sz="2400" dirty="0">
                <a:latin typeface="+mn-lt"/>
                <a:cs typeface="Times New Roman" pitchFamily="18" charset="0"/>
              </a:rPr>
              <a:t>из </a:t>
            </a:r>
            <a:r>
              <a:rPr lang="ru-RU" sz="2400" dirty="0" smtClean="0">
                <a:latin typeface="+mn-lt"/>
                <a:cs typeface="Times New Roman" pitchFamily="18" charset="0"/>
              </a:rPr>
              <a:t>института (факультета) </a:t>
            </a:r>
            <a:r>
              <a:rPr lang="ru-RU" sz="2400" dirty="0">
                <a:latin typeface="+mn-lt"/>
                <a:cs typeface="Times New Roman" pitchFamily="18" charset="0"/>
              </a:rPr>
              <a:t>– 1 (один) экземпляр.</a:t>
            </a:r>
          </a:p>
          <a:p>
            <a:pPr algn="just" eaLnBrk="1" hangingPunct="1">
              <a:defRPr/>
            </a:pPr>
            <a:r>
              <a:rPr lang="ru-RU" sz="2400" dirty="0" smtClean="0">
                <a:latin typeface="+mn-lt"/>
                <a:cs typeface="Times New Roman" pitchFamily="18" charset="0"/>
              </a:rPr>
              <a:t>2. Направление </a:t>
            </a:r>
            <a:r>
              <a:rPr lang="ru-RU" sz="2400" dirty="0">
                <a:latin typeface="+mn-lt"/>
                <a:cs typeface="Times New Roman" pitchFamily="18" charset="0"/>
              </a:rPr>
              <a:t>на медицинское освидетельствование в военный комиссариат, </a:t>
            </a:r>
            <a:r>
              <a:rPr lang="ru-RU" sz="2400" dirty="0" smtClean="0">
                <a:latin typeface="+mn-lt"/>
                <a:cs typeface="Times New Roman" pitchFamily="18" charset="0"/>
              </a:rPr>
              <a:t>(по месту воинского учета).</a:t>
            </a:r>
            <a:endParaRPr lang="ru-RU" sz="2400" dirty="0">
              <a:latin typeface="+mn-lt"/>
              <a:cs typeface="Times New Roman" pitchFamily="18" charset="0"/>
            </a:endParaRPr>
          </a:p>
          <a:p>
            <a:pPr algn="just" eaLnBrk="1" hangingPunct="1">
              <a:defRPr/>
            </a:pPr>
            <a:r>
              <a:rPr lang="ru-RU" sz="2400" dirty="0" smtClean="0">
                <a:latin typeface="+mn-lt"/>
                <a:cs typeface="Times New Roman" pitchFamily="18" charset="0"/>
              </a:rPr>
              <a:t>3. Карта  </a:t>
            </a:r>
            <a:r>
              <a:rPr lang="ru-RU" sz="2400" dirty="0">
                <a:latin typeface="+mn-lt"/>
                <a:cs typeface="Times New Roman" pitchFamily="18" charset="0"/>
              </a:rPr>
              <a:t>медицинского освидетельствования гражданина, поступающего в военный учебный центр при федеральной государственной образовательной организации высшего </a:t>
            </a:r>
            <a:r>
              <a:rPr lang="ru-RU" sz="2400" dirty="0" smtClean="0">
                <a:latin typeface="+mn-lt"/>
                <a:cs typeface="Times New Roman" pitchFamily="18" charset="0"/>
              </a:rPr>
              <a:t>образования (с фотографией </a:t>
            </a:r>
            <a:br>
              <a:rPr lang="ru-RU" sz="2400" dirty="0" smtClean="0">
                <a:latin typeface="+mn-lt"/>
                <a:cs typeface="Times New Roman" pitchFamily="18" charset="0"/>
              </a:rPr>
            </a:br>
            <a:r>
              <a:rPr lang="ru-RU" sz="2400" dirty="0" smtClean="0">
                <a:latin typeface="+mn-lt"/>
                <a:cs typeface="Times New Roman" pitchFamily="18" charset="0"/>
              </a:rPr>
              <a:t>4х6 </a:t>
            </a:r>
            <a:r>
              <a:rPr lang="ru-RU" sz="2400" dirty="0">
                <a:latin typeface="+mn-lt"/>
                <a:cs typeface="Times New Roman" pitchFamily="18" charset="0"/>
              </a:rPr>
              <a:t>см</a:t>
            </a:r>
            <a:r>
              <a:rPr lang="ru-RU" sz="2400" dirty="0" smtClean="0">
                <a:latin typeface="+mn-lt"/>
                <a:cs typeface="Times New Roman" pitchFamily="18" charset="0"/>
              </a:rPr>
              <a:t>).</a:t>
            </a:r>
            <a:endParaRPr lang="ru-RU" sz="2400" dirty="0">
              <a:latin typeface="+mn-lt"/>
              <a:cs typeface="Times New Roman" pitchFamily="18" charset="0"/>
            </a:endParaRPr>
          </a:p>
          <a:p>
            <a:pPr eaLnBrk="1" hangingPunct="1">
              <a:defRPr/>
            </a:pPr>
            <a:endParaRPr lang="ru-RU" sz="2400" dirty="0">
              <a:latin typeface="+mn-lt"/>
              <a:cs typeface="Times New Roman" pitchFamily="18" charset="0"/>
            </a:endParaRPr>
          </a:p>
          <a:p>
            <a:pPr eaLnBrk="1" hangingPunct="1">
              <a:defRPr/>
            </a:pPr>
            <a:endParaRPr lang="ru-RU" sz="2400" dirty="0">
              <a:latin typeface="+mn-l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188" y="1196975"/>
            <a:ext cx="7720012" cy="4400550"/>
          </a:xfrm>
          <a:prstGeom prst="rect">
            <a:avLst/>
          </a:prstGeom>
        </p:spPr>
        <p:txBody>
          <a:bodyPr>
            <a:spAutoFit/>
          </a:bodyPr>
          <a:lstStyle/>
          <a:p>
            <a:pPr algn="ctr" eaLnBrk="1" hangingPunct="1">
              <a:defRPr/>
            </a:pPr>
            <a:r>
              <a:rPr lang="ru-RU" sz="2800" b="1" dirty="0">
                <a:latin typeface="+mn-lt"/>
                <a:cs typeface="Times New Roman" pitchFamily="18" charset="0"/>
              </a:rPr>
              <a:t>Последовательность отбора</a:t>
            </a:r>
          </a:p>
          <a:p>
            <a:pPr algn="ctr" eaLnBrk="1" hangingPunct="1">
              <a:defRPr/>
            </a:pPr>
            <a:endParaRPr lang="ru-RU" sz="2800" b="1" dirty="0">
              <a:latin typeface="+mn-lt"/>
              <a:cs typeface="Times New Roman" pitchFamily="18" charset="0"/>
            </a:endParaRPr>
          </a:p>
          <a:p>
            <a:pPr algn="ctr" eaLnBrk="1" hangingPunct="1">
              <a:defRPr/>
            </a:pPr>
            <a:r>
              <a:rPr lang="ru-RU" sz="2800" b="1" dirty="0">
                <a:solidFill>
                  <a:srgbClr val="FF0000"/>
                </a:solidFill>
                <a:latin typeface="+mn-lt"/>
                <a:cs typeface="Times New Roman" pitchFamily="18" charset="0"/>
              </a:rPr>
              <a:t>с 1 апреля по </a:t>
            </a:r>
            <a:r>
              <a:rPr lang="ru-RU" sz="2800" b="1" dirty="0" smtClean="0">
                <a:solidFill>
                  <a:srgbClr val="FF0000"/>
                </a:solidFill>
                <a:latin typeface="+mn-lt"/>
                <a:cs typeface="Times New Roman" pitchFamily="18" charset="0"/>
              </a:rPr>
              <a:t>16 мая 2024 г</a:t>
            </a:r>
            <a:r>
              <a:rPr lang="ru-RU" sz="2800" b="1" dirty="0">
                <a:solidFill>
                  <a:srgbClr val="FF0000"/>
                </a:solidFill>
                <a:latin typeface="+mn-lt"/>
                <a:cs typeface="Times New Roman" pitchFamily="18" charset="0"/>
              </a:rPr>
              <a:t>.</a:t>
            </a:r>
            <a:r>
              <a:rPr lang="ru-RU" sz="2800" dirty="0">
                <a:solidFill>
                  <a:srgbClr val="FF0000"/>
                </a:solidFill>
                <a:latin typeface="+mn-lt"/>
                <a:cs typeface="Times New Roman" pitchFamily="18" charset="0"/>
              </a:rPr>
              <a:t> </a:t>
            </a:r>
          </a:p>
          <a:p>
            <a:pPr algn="ctr" eaLnBrk="1" hangingPunct="1">
              <a:defRPr/>
            </a:pPr>
            <a:r>
              <a:rPr lang="ru-RU" sz="2800" dirty="0">
                <a:latin typeface="+mn-lt"/>
                <a:cs typeface="Times New Roman" pitchFamily="18" charset="0"/>
              </a:rPr>
              <a:t>Проведение предварительного отбора </a:t>
            </a:r>
            <a:endParaRPr lang="en-US" sz="2800" dirty="0">
              <a:latin typeface="+mn-lt"/>
              <a:cs typeface="Times New Roman" pitchFamily="18" charset="0"/>
            </a:endParaRPr>
          </a:p>
          <a:p>
            <a:pPr algn="ctr" eaLnBrk="1" hangingPunct="1">
              <a:defRPr/>
            </a:pPr>
            <a:r>
              <a:rPr lang="ru-RU" sz="2800" dirty="0">
                <a:latin typeface="+mn-lt"/>
                <a:cs typeface="Times New Roman" pitchFamily="18" charset="0"/>
              </a:rPr>
              <a:t>прохождение медицинского освидетельствования и профессионально психологического отбора в военных комиссариатах </a:t>
            </a:r>
            <a:r>
              <a:rPr lang="ru-RU" sz="2800" b="1" dirty="0" smtClean="0">
                <a:latin typeface="+mn-lt"/>
                <a:cs typeface="Times New Roman" pitchFamily="18" charset="0"/>
              </a:rPr>
              <a:t>по месту </a:t>
            </a:r>
            <a:r>
              <a:rPr lang="ru-RU" sz="2800" b="1" dirty="0">
                <a:latin typeface="+mn-lt"/>
                <a:cs typeface="Times New Roman" pitchFamily="18" charset="0"/>
              </a:rPr>
              <a:t>воинского учёта</a:t>
            </a:r>
          </a:p>
          <a:p>
            <a:pPr algn="ctr" eaLnBrk="1" hangingPunct="1">
              <a:defRPr/>
            </a:pPr>
            <a:endParaRPr lang="ru-RU" sz="2800" dirty="0">
              <a:latin typeface="+mn-lt"/>
            </a:endParaRPr>
          </a:p>
          <a:p>
            <a:pPr algn="ctr" eaLnBrk="1" hangingPunct="1">
              <a:defRPr/>
            </a:pPr>
            <a:endParaRPr lang="ru-RU" sz="28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4100</TotalTime>
  <Words>1225</Words>
  <Application>Microsoft Office PowerPoint</Application>
  <PresentationFormat>Экран (4:3)</PresentationFormat>
  <Paragraphs>119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Оформление по умолчанию</vt:lpstr>
      <vt:lpstr>Слайд 1</vt:lpstr>
      <vt:lpstr>Слайд 2</vt:lpstr>
      <vt:lpstr>Слайд 3</vt:lpstr>
      <vt:lpstr>Слайд 4</vt:lpstr>
      <vt:lpstr>Слайд 5</vt:lpstr>
      <vt:lpstr>Слайд 6</vt:lpstr>
      <vt:lpstr> Перечень документов для изъявивших желание пройти военную подготовку в военном учебном центре</vt:lpstr>
      <vt:lpstr>Слайд 8</vt:lpstr>
      <vt:lpstr>Слайд 9</vt:lpstr>
      <vt:lpstr>Слайд 10</vt:lpstr>
      <vt:lpstr>Последовательность конкурсного отбора </vt:lpstr>
      <vt:lpstr>Последовательность конкурсного отбора </vt:lpstr>
      <vt:lpstr>Последовательность конкурсного отбора </vt:lpstr>
      <vt:lpstr>Последовательность конкурсного отбора </vt:lpstr>
      <vt:lpstr>Последовательность конкурсного отбора </vt:lpstr>
      <vt:lpstr>Слайд 16</vt:lpstr>
    </vt:vector>
  </TitlesOfParts>
  <Company>ГОУ ВПО СГТУ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evstafievamv</dc:creator>
  <cp:lastModifiedBy>mikhailisenkopv</cp:lastModifiedBy>
  <cp:revision>212</cp:revision>
  <dcterms:created xsi:type="dcterms:W3CDTF">2017-01-23T07:33:42Z</dcterms:created>
  <dcterms:modified xsi:type="dcterms:W3CDTF">2024-03-05T06:50:48Z</dcterms:modified>
</cp:coreProperties>
</file>