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793" r:id="rId2"/>
    <p:sldId id="801" r:id="rId3"/>
    <p:sldId id="794" r:id="rId4"/>
    <p:sldId id="803" r:id="rId5"/>
    <p:sldId id="800" r:id="rId6"/>
    <p:sldId id="799" r:id="rId7"/>
    <p:sldId id="798" r:id="rId8"/>
    <p:sldId id="797" r:id="rId9"/>
    <p:sldId id="796" r:id="rId10"/>
    <p:sldId id="795" r:id="rId11"/>
    <p:sldId id="80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0F2"/>
    <a:srgbClr val="005AA5"/>
    <a:srgbClr val="2C4286"/>
    <a:srgbClr val="D0E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595986-A32F-420F-8163-B4A3D830AE02}" type="datetimeFigureOut">
              <a:rPr lang="ru-RU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EBD1A0C-2187-4BF0-8D2B-0076FB8E9A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2889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71D77-798B-4ABA-812F-F7EF300BCA0B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95C7-428D-4244-BA12-695DAB9DE54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085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E111AA-A019-4B8F-A41D-96F86C0676C7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3D91-79B0-4613-9406-F825854102E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673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55BFE-7BEC-4B0E-939D-0AFADF0BA8C1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AE89-D73F-4249-AA7C-2A502CE37F7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573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12178B-3424-4789-90D4-4C0E79A22883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15D9-06BE-4970-9BC3-4979302778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574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ED91DB-4D9B-445C-B63D-BAA7B317C4A4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947B-4B4B-434F-A80E-38CF1208B07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784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F7C88B-ED11-4433-B3E2-BF3052FAE4AC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6BE5-493B-420B-AE94-3DA186400C3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970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B3F10-4B52-46B2-A20D-EE0C91BAD73F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D46A-0AF6-4605-A363-2744505B659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385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62C95-BE3A-4B73-A6AB-DBF8582FCBDE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2DAD-BBD0-41C4-9F8D-BF48B69717C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012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C6C155-85E4-44B0-AA48-2202E5891061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624B2-0C68-4143-AC75-FEB7C1EC9E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837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6F02C1-BC6B-4EAD-AE74-768870C59BC3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40E-D3D7-4545-8E6F-FC3A918B81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798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AD9DD-2EE5-4E6A-B2D7-609539F493D9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C594-3759-49DB-BB5D-E1190FFE05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280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672CD7-DB15-4F75-BAAB-C85F4E903695}" type="datetimeFigureOut">
              <a:rPr lang="ru-RU" smtClean="0"/>
              <a:pPr>
                <a:defRPr/>
              </a:pPr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5E73A-C09B-4FF5-AEE8-8E117F109AB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565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381" y="0"/>
            <a:ext cx="9206381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28497" y="3690364"/>
            <a:ext cx="7207093" cy="406265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7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ПРЕЗЕНТАЦИЯ </a:t>
            </a:r>
          </a:p>
          <a:p>
            <a:pPr algn="ctr"/>
            <a:r>
              <a:rPr lang="ru-RU" altLang="ru-RU" sz="27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ЭЛЕКТИВНОЙ ДИСЦИПЛИНЫ</a:t>
            </a: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r>
              <a:rPr lang="ru-RU" altLang="ru-RU" sz="2700" b="1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«Иностранный язык (английский) для начинающих (</a:t>
            </a:r>
            <a:r>
              <a:rPr lang="ru-RU" altLang="ru-RU" sz="2700" b="1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А</a:t>
            </a:r>
            <a:r>
              <a:rPr lang="en-US" altLang="ru-RU" sz="2700" b="1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2</a:t>
            </a:r>
            <a:r>
              <a:rPr lang="ru-RU" altLang="ru-RU" sz="2700" b="1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-уровень </a:t>
            </a:r>
            <a:r>
              <a:rPr lang="en-US" altLang="ru-RU" sz="2700" b="1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Pre-Intermediate</a:t>
            </a:r>
            <a:r>
              <a:rPr lang="ru-RU" altLang="ru-RU" sz="2700" b="1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)»</a:t>
            </a:r>
            <a:endParaRPr lang="ru-RU" altLang="ru-RU" sz="2700" b="1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9006" y="5995851"/>
            <a:ext cx="8817428" cy="2292935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Кафедра иностранных языков</a:t>
            </a:r>
            <a:endParaRPr lang="ru-RU" altLang="ru-RU" sz="20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734" y="1143084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Значение дисциплины для практической работы юриста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sz="2400" dirty="0">
                <a:solidFill>
                  <a:srgbClr val="44546A"/>
                </a:solidFill>
              </a:rPr>
              <a:t>повышает способность к самообразованию, развивает культуру мышления, общения и речи;</a:t>
            </a:r>
          </a:p>
          <a:p>
            <a:pPr lvl="0" algn="just"/>
            <a:r>
              <a:rPr lang="ru-RU" sz="2400" dirty="0">
                <a:solidFill>
                  <a:srgbClr val="44546A"/>
                </a:solidFill>
              </a:rPr>
              <a:t>развивает информационную культуру, расширяет кругозор и повышает общую культуру;</a:t>
            </a:r>
          </a:p>
          <a:p>
            <a:pPr lvl="0" algn="just"/>
            <a:r>
              <a:rPr lang="ru-RU" sz="2400" dirty="0">
                <a:solidFill>
                  <a:srgbClr val="44546A"/>
                </a:solidFill>
              </a:rPr>
              <a:t>способствует пониманию английского текста в подлиннике на базе общеупотребительной и специальной лексики, умению быстро извлекать необходимую информацию, а также вести на английском языке беседу-диалог общего характера;</a:t>
            </a:r>
          </a:p>
          <a:p>
            <a:pPr lvl="0" algn="just"/>
            <a:r>
              <a:rPr lang="ru-RU" sz="2400" dirty="0">
                <a:solidFill>
                  <a:srgbClr val="44546A"/>
                </a:solidFill>
              </a:rPr>
              <a:t>способствует налаживанию межкультурных и научных связей, обеспечивает возможность представлять свою страну на международных конференциях и симпозиумах, учит уважению в отношении к духовным ценностям других стран и народов.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00324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160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6381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63932" y="4444166"/>
            <a:ext cx="7289074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40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СПАСИБО ЗА ВНИМАНИЕ!</a:t>
            </a:r>
            <a:endParaRPr lang="ru-RU" altLang="ru-RU" sz="40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91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757" y="4862773"/>
            <a:ext cx="1359809" cy="169976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Цель </a:t>
            </a:r>
            <a:r>
              <a:rPr lang="ru-RU" dirty="0">
                <a:solidFill>
                  <a:schemeClr val="tx2"/>
                </a:solidFill>
              </a:rPr>
              <a:t>освоения дисциплины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538" y="2026046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/>
                </a:solidFill>
              </a:rPr>
              <a:t>совершенств</a:t>
            </a:r>
            <a:r>
              <a:rPr lang="ru-RU" dirty="0" smtClean="0">
                <a:solidFill>
                  <a:schemeClr val="tx2"/>
                </a:solidFill>
              </a:rPr>
              <a:t>ование </a:t>
            </a:r>
            <a:r>
              <a:rPr lang="ru-RU" dirty="0">
                <a:solidFill>
                  <a:schemeClr val="tx2"/>
                </a:solidFill>
              </a:rPr>
              <a:t>коммуникативных умений в четырех видах речевой деятельности (аудирование, чтение, письмо и говорение), </a:t>
            </a:r>
            <a:r>
              <a:rPr lang="ru-RU" dirty="0" smtClean="0">
                <a:solidFill>
                  <a:schemeClr val="tx2"/>
                </a:solidFill>
              </a:rPr>
              <a:t>восприятие </a:t>
            </a:r>
            <a:r>
              <a:rPr lang="ru-RU" dirty="0">
                <a:solidFill>
                  <a:schemeClr val="tx2"/>
                </a:solidFill>
              </a:rPr>
              <a:t>на слух </a:t>
            </a:r>
            <a:r>
              <a:rPr lang="ru-RU" dirty="0" smtClean="0">
                <a:solidFill>
                  <a:schemeClr val="tx2"/>
                </a:solidFill>
              </a:rPr>
              <a:t>излагаемого материала, извлечение необходимой информации </a:t>
            </a:r>
            <a:r>
              <a:rPr lang="ru-RU" dirty="0">
                <a:solidFill>
                  <a:schemeClr val="tx2"/>
                </a:solidFill>
              </a:rPr>
              <a:t>по предмету из источников на основе бумажных носителей и </a:t>
            </a:r>
            <a:r>
              <a:rPr lang="ru-RU" dirty="0" err="1">
                <a:solidFill>
                  <a:schemeClr val="tx2"/>
                </a:solidFill>
              </a:rPr>
              <a:t>интернет-ресурсов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smtClean="0">
                <a:solidFill>
                  <a:schemeClr val="tx2"/>
                </a:solidFill>
              </a:rPr>
              <a:t>адекватное изложение полученной информации </a:t>
            </a:r>
            <a:r>
              <a:rPr lang="ru-RU" dirty="0">
                <a:solidFill>
                  <a:schemeClr val="tx2"/>
                </a:solidFill>
              </a:rPr>
              <a:t>на английском языке, </a:t>
            </a:r>
            <a:r>
              <a:rPr lang="ru-RU" dirty="0" smtClean="0">
                <a:solidFill>
                  <a:schemeClr val="tx2"/>
                </a:solidFill>
              </a:rPr>
              <a:t>умение планировать свое </a:t>
            </a:r>
            <a:r>
              <a:rPr lang="ru-RU" dirty="0">
                <a:solidFill>
                  <a:schemeClr val="tx2"/>
                </a:solidFill>
              </a:rPr>
              <a:t>речевое поведение, выходить из положения при </a:t>
            </a:r>
            <a:r>
              <a:rPr lang="ru-RU" dirty="0" smtClean="0">
                <a:solidFill>
                  <a:schemeClr val="tx2"/>
                </a:solidFill>
              </a:rPr>
              <a:t>дефиците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/>
                </a:solidFill>
              </a:rPr>
              <a:t>языковых </a:t>
            </a:r>
            <a:r>
              <a:rPr lang="ru-RU" dirty="0">
                <a:solidFill>
                  <a:schemeClr val="tx2"/>
                </a:solidFill>
              </a:rPr>
              <a:t>средств при </a:t>
            </a:r>
            <a:r>
              <a:rPr lang="ru-RU" dirty="0" smtClean="0">
                <a:solidFill>
                  <a:schemeClr val="tx2"/>
                </a:solidFill>
              </a:rPr>
              <a:t>получении и передаче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/>
                </a:solidFill>
              </a:rPr>
              <a:t>информации</a:t>
            </a:r>
            <a:r>
              <a:rPr lang="ru-RU" dirty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09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Задачи дисциплины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538" y="1968995"/>
            <a:ext cx="788670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 </a:t>
            </a:r>
            <a:r>
              <a:rPr lang="ru-RU" dirty="0" smtClean="0">
                <a:solidFill>
                  <a:schemeClr val="tx2"/>
                </a:solidFill>
              </a:rPr>
              <a:t>совершенствование </a:t>
            </a:r>
            <a:r>
              <a:rPr lang="ru-RU" dirty="0">
                <a:solidFill>
                  <a:schemeClr val="tx2"/>
                </a:solidFill>
              </a:rPr>
              <a:t>навыков произношения и преодоление языкового барьера;</a:t>
            </a:r>
          </a:p>
          <a:p>
            <a:pPr algn="just"/>
            <a:r>
              <a:rPr lang="ru-RU" dirty="0">
                <a:solidFill>
                  <a:schemeClr val="tx2"/>
                </a:solidFill>
              </a:rPr>
              <a:t>с</a:t>
            </a:r>
            <a:r>
              <a:rPr lang="ru-RU" dirty="0" smtClean="0">
                <a:solidFill>
                  <a:schemeClr val="tx2"/>
                </a:solidFill>
              </a:rPr>
              <a:t>овершенствование </a:t>
            </a:r>
            <a:r>
              <a:rPr lang="ru-RU" dirty="0" smtClean="0">
                <a:solidFill>
                  <a:schemeClr val="tx2"/>
                </a:solidFill>
              </a:rPr>
              <a:t>навыков </a:t>
            </a:r>
            <a:r>
              <a:rPr lang="ru-RU" dirty="0" smtClean="0">
                <a:solidFill>
                  <a:schemeClr val="tx2"/>
                </a:solidFill>
              </a:rPr>
              <a:t>письма </a:t>
            </a:r>
            <a:r>
              <a:rPr lang="ru-RU" dirty="0">
                <a:solidFill>
                  <a:schemeClr val="tx2"/>
                </a:solidFill>
              </a:rPr>
              <a:t>на английском языке;</a:t>
            </a:r>
          </a:p>
          <a:p>
            <a:pPr algn="just"/>
            <a:r>
              <a:rPr lang="ru-RU" dirty="0">
                <a:solidFill>
                  <a:schemeClr val="tx2"/>
                </a:solidFill>
              </a:rPr>
              <a:t>совершенствование </a:t>
            </a:r>
            <a:r>
              <a:rPr lang="ru-RU" dirty="0">
                <a:solidFill>
                  <a:schemeClr val="tx2"/>
                </a:solidFill>
              </a:rPr>
              <a:t>навыков понимания устной речи на слух;</a:t>
            </a:r>
          </a:p>
          <a:p>
            <a:pPr algn="just"/>
            <a:r>
              <a:rPr lang="ru-RU" dirty="0">
                <a:solidFill>
                  <a:schemeClr val="tx2"/>
                </a:solidFill>
              </a:rPr>
              <a:t>усвоение </a:t>
            </a:r>
            <a:r>
              <a:rPr lang="ru-RU" dirty="0" smtClean="0">
                <a:solidFill>
                  <a:schemeClr val="tx2"/>
                </a:solidFill>
              </a:rPr>
              <a:t>более сложных грамматических форм английского </a:t>
            </a:r>
            <a:r>
              <a:rPr lang="ru-RU" dirty="0">
                <a:solidFill>
                  <a:schemeClr val="tx2"/>
                </a:solidFill>
              </a:rPr>
              <a:t>языка и применение </a:t>
            </a:r>
            <a:r>
              <a:rPr lang="ru-RU" dirty="0" smtClean="0">
                <a:solidFill>
                  <a:schemeClr val="tx2"/>
                </a:solidFill>
              </a:rPr>
              <a:t>их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на практике;</a:t>
            </a:r>
          </a:p>
          <a:p>
            <a:pPr algn="just"/>
            <a:r>
              <a:rPr lang="ru-RU" dirty="0">
                <a:solidFill>
                  <a:schemeClr val="tx2"/>
                </a:solidFill>
              </a:rPr>
              <a:t>усвоение лексики для повседневного общения;</a:t>
            </a:r>
          </a:p>
          <a:p>
            <a:pPr algn="just"/>
            <a:r>
              <a:rPr lang="ru-RU" dirty="0">
                <a:solidFill>
                  <a:schemeClr val="tx2"/>
                </a:solidFill>
              </a:rPr>
              <a:t>совершенствование </a:t>
            </a:r>
            <a:r>
              <a:rPr lang="ru-RU" dirty="0">
                <a:solidFill>
                  <a:schemeClr val="tx2"/>
                </a:solidFill>
              </a:rPr>
              <a:t>разговорных навыков.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79" y="492669"/>
            <a:ext cx="1531921" cy="1265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chemeClr val="tx2"/>
                </a:solidFill>
              </a:rPr>
              <a:t>Для кого предназначена дисциплина?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</a:rPr>
              <a:t>Начинайте изучение английского </a:t>
            </a:r>
            <a:r>
              <a:rPr lang="ru-RU" dirty="0" smtClean="0">
                <a:solidFill>
                  <a:schemeClr val="tx2"/>
                </a:solidFill>
              </a:rPr>
              <a:t>языка для начинающих, </a:t>
            </a:r>
            <a:r>
              <a:rPr lang="ru-RU" dirty="0">
                <a:solidFill>
                  <a:schemeClr val="tx2"/>
                </a:solidFill>
              </a:rPr>
              <a:t>если Вы</a:t>
            </a:r>
            <a:r>
              <a:rPr lang="ru-RU" dirty="0" smtClean="0">
                <a:solidFill>
                  <a:schemeClr val="tx2"/>
                </a:solidFill>
              </a:rPr>
              <a:t>: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понимаете </a:t>
            </a:r>
            <a:r>
              <a:rPr lang="ru-RU" dirty="0">
                <a:solidFill>
                  <a:schemeClr val="tx2"/>
                </a:solidFill>
              </a:rPr>
              <a:t>общий смысл высказываний собеседника, можете поддерживать простой диалог и задавать вопросы, но говорите короткими отрывочными предложениями;</a:t>
            </a:r>
            <a:endParaRPr lang="ru-RU" dirty="0">
              <a:solidFill>
                <a:schemeClr val="tx2"/>
              </a:solidFill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неплохо </a:t>
            </a:r>
            <a:r>
              <a:rPr lang="ru-RU" dirty="0">
                <a:solidFill>
                  <a:schemeClr val="tx2"/>
                </a:solidFill>
              </a:rPr>
              <a:t>знаете основную грамматику, но вам тяжело использовать ее в спонтанной речи, вы путаетесь в конструкциях или строите фразы, используя только простые времена;</a:t>
            </a:r>
            <a:endParaRPr lang="ru-RU" dirty="0">
              <a:solidFill>
                <a:schemeClr val="tx2"/>
              </a:solidFill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изучали </a:t>
            </a:r>
            <a:r>
              <a:rPr lang="ru-RU" dirty="0">
                <a:solidFill>
                  <a:schemeClr val="tx2"/>
                </a:solidFill>
              </a:rPr>
              <a:t>английский язык в школе </a:t>
            </a:r>
            <a:r>
              <a:rPr lang="ru-RU" dirty="0" smtClean="0">
                <a:solidFill>
                  <a:schemeClr val="tx2"/>
                </a:solidFill>
              </a:rPr>
              <a:t>и </a:t>
            </a:r>
            <a:r>
              <a:rPr lang="ru-RU" dirty="0">
                <a:solidFill>
                  <a:schemeClr val="tx2"/>
                </a:solidFill>
              </a:rPr>
              <a:t>имеете хорошие базовые знания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недавно прошли </a:t>
            </a:r>
            <a:r>
              <a:rPr lang="ru-RU" dirty="0">
                <a:solidFill>
                  <a:schemeClr val="tx2"/>
                </a:solidFill>
              </a:rPr>
              <a:t>курс изучения английского на уровне </a:t>
            </a:r>
            <a:r>
              <a:rPr lang="ru-RU" dirty="0" smtClean="0">
                <a:solidFill>
                  <a:schemeClr val="tx2"/>
                </a:solidFill>
              </a:rPr>
              <a:t>Elementary.</a:t>
            </a:r>
            <a:endParaRPr lang="ru-RU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8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Для кого предназначена дисциплина?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324999"/>
            <a:ext cx="7886700" cy="4351338"/>
          </a:xfrm>
        </p:spPr>
        <p:txBody>
          <a:bodyPr/>
          <a:lstStyle/>
          <a:p>
            <a:pPr algn="just"/>
            <a:r>
              <a:rPr lang="ru-RU" sz="3200" dirty="0">
                <a:solidFill>
                  <a:schemeClr val="tx2"/>
                </a:solidFill>
              </a:rPr>
              <a:t>обучающиеся направления подготовки 40.03.01 Юриспруденция (все профили подготовки</a:t>
            </a:r>
            <a:r>
              <a:rPr lang="ru-RU" sz="3200" dirty="0" smtClean="0">
                <a:solidFill>
                  <a:schemeClr val="tx2"/>
                </a:solidFill>
              </a:rPr>
              <a:t>);</a:t>
            </a:r>
          </a:p>
          <a:p>
            <a:pPr algn="just"/>
            <a:r>
              <a:rPr lang="ru-RU" sz="3200" dirty="0" smtClean="0">
                <a:solidFill>
                  <a:schemeClr val="tx2"/>
                </a:solidFill>
              </a:rPr>
              <a:t>обучающиеся </a:t>
            </a:r>
            <a:r>
              <a:rPr lang="ru-RU" sz="3200" dirty="0">
                <a:solidFill>
                  <a:schemeClr val="tx2"/>
                </a:solidFill>
              </a:rPr>
              <a:t>специальности 40.05.04 </a:t>
            </a:r>
            <a:r>
              <a:rPr lang="ru-RU" sz="3200" dirty="0" smtClean="0">
                <a:solidFill>
                  <a:schemeClr val="tx2"/>
                </a:solidFill>
              </a:rPr>
              <a:t>Судебная и прокурорская деятельность (все </a:t>
            </a:r>
            <a:r>
              <a:rPr lang="ru-RU" sz="3200" dirty="0">
                <a:solidFill>
                  <a:schemeClr val="tx2"/>
                </a:solidFill>
              </a:rPr>
              <a:t>специализации)</a:t>
            </a:r>
          </a:p>
          <a:p>
            <a:pPr algn="just"/>
            <a:endParaRPr lang="en-US" sz="3200" dirty="0"/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500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Что изучается в ходе освоения дисциплины?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2"/>
                </a:solidFill>
              </a:rPr>
              <a:t>б</a:t>
            </a:r>
            <a:r>
              <a:rPr lang="ru-RU" sz="3200" dirty="0" smtClean="0">
                <a:solidFill>
                  <a:schemeClr val="tx2"/>
                </a:solidFill>
              </a:rPr>
              <a:t>олее сложные </a:t>
            </a:r>
            <a:r>
              <a:rPr lang="ru-RU" sz="3200" dirty="0" smtClean="0">
                <a:solidFill>
                  <a:schemeClr val="tx2"/>
                </a:solidFill>
              </a:rPr>
              <a:t>грамматические конструкции английского языка;</a:t>
            </a:r>
          </a:p>
          <a:p>
            <a:pPr algn="just"/>
            <a:r>
              <a:rPr lang="ru-RU" sz="3200" dirty="0">
                <a:solidFill>
                  <a:schemeClr val="tx2"/>
                </a:solidFill>
              </a:rPr>
              <a:t>о</a:t>
            </a:r>
            <a:r>
              <a:rPr lang="ru-RU" sz="3200" dirty="0" smtClean="0">
                <a:solidFill>
                  <a:schemeClr val="tx2"/>
                </a:solidFill>
              </a:rPr>
              <a:t>собенности произношения и интонации;</a:t>
            </a:r>
          </a:p>
          <a:p>
            <a:pPr algn="just"/>
            <a:r>
              <a:rPr lang="ru-RU" sz="3200" dirty="0">
                <a:solidFill>
                  <a:schemeClr val="tx2"/>
                </a:solidFill>
              </a:rPr>
              <a:t>л</a:t>
            </a:r>
            <a:r>
              <a:rPr lang="ru-RU" sz="3200" dirty="0" smtClean="0">
                <a:solidFill>
                  <a:schemeClr val="tx2"/>
                </a:solidFill>
              </a:rPr>
              <a:t>ексический материал </a:t>
            </a:r>
            <a:r>
              <a:rPr lang="ru-RU" sz="3200" dirty="0">
                <a:solidFill>
                  <a:schemeClr val="tx2"/>
                </a:solidFill>
              </a:rPr>
              <a:t>английского </a:t>
            </a:r>
            <a:r>
              <a:rPr lang="ru-RU" sz="3200" dirty="0" smtClean="0">
                <a:solidFill>
                  <a:schemeClr val="tx2"/>
                </a:solidFill>
              </a:rPr>
              <a:t>языка;</a:t>
            </a:r>
          </a:p>
          <a:p>
            <a:pPr algn="just"/>
            <a:r>
              <a:rPr lang="ru-RU" sz="3200" dirty="0">
                <a:solidFill>
                  <a:schemeClr val="tx2"/>
                </a:solidFill>
              </a:rPr>
              <a:t>п</a:t>
            </a:r>
            <a:r>
              <a:rPr lang="ru-RU" sz="3200" dirty="0" smtClean="0">
                <a:solidFill>
                  <a:schemeClr val="tx2"/>
                </a:solidFill>
              </a:rPr>
              <a:t>равила письма.</a:t>
            </a:r>
            <a:endParaRPr lang="ru-RU" sz="3200" dirty="0">
              <a:solidFill>
                <a:schemeClr val="tx2"/>
              </a:solidFill>
            </a:endParaRPr>
          </a:p>
          <a:p>
            <a:pPr algn="just"/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424" y="4711683"/>
            <a:ext cx="2287917" cy="142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56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Тематический план дисциплины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2"/>
                </a:solidFill>
              </a:rPr>
              <a:t>Тема 1. </a:t>
            </a:r>
            <a:r>
              <a:rPr lang="en-US" sz="3200" dirty="0">
                <a:solidFill>
                  <a:schemeClr val="tx2"/>
                </a:solidFill>
              </a:rPr>
              <a:t>Family relationships and friendship. </a:t>
            </a:r>
            <a:endParaRPr lang="ru-RU" sz="3200" dirty="0">
              <a:solidFill>
                <a:schemeClr val="tx2"/>
              </a:solidFill>
            </a:endParaRPr>
          </a:p>
          <a:p>
            <a:pPr algn="just"/>
            <a:r>
              <a:rPr lang="ru-RU" sz="3200" dirty="0">
                <a:solidFill>
                  <a:schemeClr val="tx2"/>
                </a:solidFill>
              </a:rPr>
              <a:t>Тема 2. </a:t>
            </a:r>
            <a:r>
              <a:rPr lang="en-US" sz="3200" dirty="0">
                <a:solidFill>
                  <a:schemeClr val="tx2"/>
                </a:solidFill>
              </a:rPr>
              <a:t>Jobs, profession and workplaces</a:t>
            </a:r>
            <a:r>
              <a:rPr lang="ru-RU" sz="3200" dirty="0" smtClean="0">
                <a:solidFill>
                  <a:schemeClr val="tx2"/>
                </a:solidFill>
              </a:rPr>
              <a:t>.</a:t>
            </a:r>
            <a:endParaRPr lang="ru-RU" sz="3200" dirty="0">
              <a:solidFill>
                <a:schemeClr val="tx2"/>
              </a:solidFill>
            </a:endParaRPr>
          </a:p>
          <a:p>
            <a:pPr algn="just"/>
            <a:r>
              <a:rPr lang="ru-RU" sz="3200" dirty="0">
                <a:solidFill>
                  <a:schemeClr val="tx2"/>
                </a:solidFill>
              </a:rPr>
              <a:t>Тема 3. </a:t>
            </a:r>
            <a:r>
              <a:rPr lang="en-US" sz="3200" dirty="0">
                <a:solidFill>
                  <a:schemeClr val="tx2"/>
                </a:solidFill>
              </a:rPr>
              <a:t>Holidays and travelling</a:t>
            </a:r>
            <a:r>
              <a:rPr lang="ru-RU" sz="3200" dirty="0" smtClean="0">
                <a:solidFill>
                  <a:schemeClr val="tx2"/>
                </a:solidFill>
              </a:rPr>
              <a:t>.</a:t>
            </a:r>
            <a:endParaRPr lang="ru-RU" sz="3200" dirty="0">
              <a:solidFill>
                <a:schemeClr val="tx2"/>
              </a:solidFill>
            </a:endParaRPr>
          </a:p>
          <a:p>
            <a:pPr algn="just"/>
            <a:r>
              <a:rPr lang="ru-RU" sz="3200" dirty="0">
                <a:solidFill>
                  <a:schemeClr val="tx2"/>
                </a:solidFill>
              </a:rPr>
              <a:t>Тема 4. </a:t>
            </a:r>
            <a:r>
              <a:rPr lang="en-US" sz="3200" dirty="0">
                <a:solidFill>
                  <a:schemeClr val="tx2"/>
                </a:solidFill>
              </a:rPr>
              <a:t>Food and health</a:t>
            </a:r>
            <a:r>
              <a:rPr lang="ru-RU" sz="3200" dirty="0" smtClean="0">
                <a:solidFill>
                  <a:schemeClr val="tx2"/>
                </a:solidFill>
              </a:rPr>
              <a:t>. </a:t>
            </a:r>
            <a:endParaRPr lang="ru-RU" sz="3200" dirty="0">
              <a:solidFill>
                <a:schemeClr val="tx2"/>
              </a:solidFill>
            </a:endParaRPr>
          </a:p>
          <a:p>
            <a:pPr algn="just"/>
            <a:r>
              <a:rPr lang="ru-RU" sz="3200" dirty="0">
                <a:solidFill>
                  <a:schemeClr val="tx2"/>
                </a:solidFill>
              </a:rPr>
              <a:t>Тема 5. </a:t>
            </a:r>
            <a:r>
              <a:rPr lang="en-US" sz="3200" dirty="0">
                <a:solidFill>
                  <a:schemeClr val="tx2"/>
                </a:solidFill>
              </a:rPr>
              <a:t>Life stages and events</a:t>
            </a:r>
            <a:r>
              <a:rPr lang="ru-RU" sz="3200" dirty="0" smtClean="0">
                <a:solidFill>
                  <a:schemeClr val="tx2"/>
                </a:solidFill>
              </a:rPr>
              <a:t>. </a:t>
            </a:r>
            <a:endParaRPr lang="ru-RU" sz="3200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42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Как будут проходить занятия?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026046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2"/>
                </a:solidFill>
              </a:rPr>
              <a:t>Интерактивные задания и упражнения;</a:t>
            </a:r>
          </a:p>
          <a:p>
            <a:pPr algn="just"/>
            <a:r>
              <a:rPr lang="ru-RU" sz="2400" dirty="0">
                <a:solidFill>
                  <a:schemeClr val="tx2"/>
                </a:solidFill>
              </a:rPr>
              <a:t>Изучающее, просмотровое, поисковое и  ознакомительное чтение;</a:t>
            </a:r>
          </a:p>
          <a:p>
            <a:pPr algn="just"/>
            <a:r>
              <a:rPr lang="ru-RU" sz="2400" dirty="0">
                <a:solidFill>
                  <a:schemeClr val="tx2"/>
                </a:solidFill>
              </a:rPr>
              <a:t>Выполнение грамматических заданий и упражнений;</a:t>
            </a:r>
          </a:p>
          <a:p>
            <a:pPr algn="just"/>
            <a:r>
              <a:rPr lang="ru-RU" sz="2400" dirty="0">
                <a:solidFill>
                  <a:schemeClr val="tx2"/>
                </a:solidFill>
              </a:rPr>
              <a:t>Устно-речевое общение, говорение на английском языке;</a:t>
            </a:r>
          </a:p>
          <a:p>
            <a:pPr algn="just"/>
            <a:r>
              <a:rPr lang="ru-RU" sz="2400" dirty="0">
                <a:solidFill>
                  <a:schemeClr val="tx2"/>
                </a:solidFill>
              </a:rPr>
              <a:t>Выполнение заданий по </a:t>
            </a:r>
            <a:r>
              <a:rPr lang="ru-RU" sz="2400" dirty="0" smtClean="0">
                <a:solidFill>
                  <a:schemeClr val="tx2"/>
                </a:solidFill>
              </a:rPr>
              <a:t>аудированию;</a:t>
            </a:r>
            <a:endParaRPr lang="ru-RU" sz="2400" dirty="0">
              <a:solidFill>
                <a:schemeClr val="tx2"/>
              </a:solidFill>
            </a:endParaRPr>
          </a:p>
          <a:p>
            <a:pPr algn="just"/>
            <a:r>
              <a:rPr lang="ru-RU" sz="2400" dirty="0">
                <a:solidFill>
                  <a:schemeClr val="tx2"/>
                </a:solidFill>
              </a:rPr>
              <a:t>Ролевая игра;</a:t>
            </a:r>
          </a:p>
          <a:p>
            <a:pPr algn="just"/>
            <a:r>
              <a:rPr lang="ru-RU" sz="2400" dirty="0">
                <a:solidFill>
                  <a:schemeClr val="tx2"/>
                </a:solidFill>
              </a:rPr>
              <a:t>Дискуссии, сообщения.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670" y="5048250"/>
            <a:ext cx="1980120" cy="148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078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Значение дисциплины для дальнейшего обучения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/>
          <a:lstStyle/>
          <a:p>
            <a:pPr marL="0" indent="0" algn="just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/>
                </a:solidFill>
              </a:rPr>
              <a:t>Основные </a:t>
            </a:r>
            <a:r>
              <a:rPr lang="ru-RU" dirty="0">
                <a:solidFill>
                  <a:schemeClr val="tx2"/>
                </a:solidFill>
              </a:rPr>
              <a:t>положения дисциплины могут быть использованы в </a:t>
            </a:r>
            <a:r>
              <a:rPr lang="ru-RU" dirty="0" smtClean="0">
                <a:solidFill>
                  <a:schemeClr val="tx2"/>
                </a:solidFill>
              </a:rPr>
              <a:t>дальнейшем при </a:t>
            </a:r>
            <a:r>
              <a:rPr lang="ru-RU" dirty="0">
                <a:solidFill>
                  <a:schemeClr val="tx2"/>
                </a:solidFill>
              </a:rPr>
              <a:t>изучении следующих дисциплин: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Иностранный </a:t>
            </a:r>
            <a:r>
              <a:rPr lang="ru-RU" dirty="0">
                <a:solidFill>
                  <a:schemeClr val="tx2"/>
                </a:solidFill>
              </a:rPr>
              <a:t>язык (английский)  (B1-уровень Intermediate)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546" y="4958484"/>
            <a:ext cx="1944244" cy="134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517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1465</TotalTime>
  <Words>478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Roboto Medium</vt:lpstr>
      <vt:lpstr>Тема Office</vt:lpstr>
      <vt:lpstr>Презентация PowerPoint</vt:lpstr>
      <vt:lpstr>Цель освоения дисциплины </vt:lpstr>
      <vt:lpstr>Задачи дисциплины</vt:lpstr>
      <vt:lpstr>Для кого предназначена дисциплина?</vt:lpstr>
      <vt:lpstr>Для кого предназначена дисциплина?</vt:lpstr>
      <vt:lpstr>Что изучается в ходе освоения дисциплины?</vt:lpstr>
      <vt:lpstr>Тематический план дисциплины</vt:lpstr>
      <vt:lpstr>Как будут проходить занятия?</vt:lpstr>
      <vt:lpstr>Значение дисциплины для дальнейшего обучения</vt:lpstr>
      <vt:lpstr>Значение дисциплины для практической работы юриста</vt:lpstr>
      <vt:lpstr>Презентация PowerPoint</vt:lpstr>
    </vt:vector>
  </TitlesOfParts>
  <Company>ФГБОУ СГЮА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 Максим</dc:creator>
  <cp:lastModifiedBy>Svetlana</cp:lastModifiedBy>
  <cp:revision>144</cp:revision>
  <dcterms:created xsi:type="dcterms:W3CDTF">2020-12-02T14:35:45Z</dcterms:created>
  <dcterms:modified xsi:type="dcterms:W3CDTF">2022-02-06T20:52:47Z</dcterms:modified>
</cp:coreProperties>
</file>