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793" r:id="rId2"/>
    <p:sldId id="801" r:id="rId3"/>
    <p:sldId id="794" r:id="rId4"/>
    <p:sldId id="800" r:id="rId5"/>
    <p:sldId id="798" r:id="rId6"/>
    <p:sldId id="804" r:id="rId7"/>
    <p:sldId id="797" r:id="rId8"/>
    <p:sldId id="796" r:id="rId9"/>
    <p:sldId id="795" r:id="rId10"/>
    <p:sldId id="80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0F2"/>
    <a:srgbClr val="005AA5"/>
    <a:srgbClr val="2C4286"/>
    <a:srgbClr val="D0E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7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7595986-A32F-420F-8163-B4A3D830AE02}" type="datetimeFigureOut">
              <a:rPr lang="ru-RU"/>
              <a:pPr>
                <a:defRPr/>
              </a:pPr>
              <a:t>18.02.2022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EBD1A0C-2187-4BF0-8D2B-0076FB8E9A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228899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11E1EE-2CC8-4D43-849A-F1CD2C62ED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2F47036-C232-45DE-AD88-5E769C16C5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B95D90D-DF81-4602-998E-EA2A8A8F2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371D77-798B-4ABA-812F-F7EF300BCA0B}" type="datetimeFigureOut">
              <a:rPr lang="ru-RU" smtClean="0"/>
              <a:pPr>
                <a:defRPr/>
              </a:pPr>
              <a:t>18.02.2022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D6B2EEC-F71B-451A-BC9E-1902A7395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890632C-C8D8-4A56-995A-284223D5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95C7-428D-4244-BA12-695DAB9DE54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7705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CF20B98-2FAB-4769-B0BE-44746C7D6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C348950-56F9-4A18-BA77-C147303047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BC8FAC8-937C-4BB6-8F1C-A14F87F83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E111AA-A019-4B8F-A41D-96F86C0676C7}" type="datetimeFigureOut">
              <a:rPr lang="ru-RU" smtClean="0"/>
              <a:pPr>
                <a:defRPr/>
              </a:pPr>
              <a:t>18.02.2022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F0AFEA6-3ACD-4A5D-8A2F-28FAA56A5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D1E48A2-6838-4100-A97C-5AE676985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3D91-79B0-4613-9406-F825854102E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724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7A06AEFE-3FB2-4572-B802-23B59F81B2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EAFF971-CBE6-4C07-96D3-EB1B13E8A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7ED4EC3-E155-4ADA-BAE6-5EFE5E4EF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A55BFE-7BEC-4B0E-939D-0AFADF0BA8C1}" type="datetimeFigureOut">
              <a:rPr lang="ru-RU" smtClean="0"/>
              <a:pPr>
                <a:defRPr/>
              </a:pPr>
              <a:t>18.02.2022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968F228-0D04-44C9-995B-CD574179C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BF28BC2-0BB6-43AF-AFC6-15E0C716B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5AE89-D73F-4249-AA7C-2A502CE37F7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4888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3DE22A-A783-482E-9071-A88430E3A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679A388-CCEA-404C-864B-544D83ADF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260ADCC-5B02-4BDD-A5DC-423943637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12178B-3424-4789-90D4-4C0E79A22883}" type="datetimeFigureOut">
              <a:rPr lang="ru-RU" smtClean="0"/>
              <a:pPr>
                <a:defRPr/>
              </a:pPr>
              <a:t>18.02.2022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3CCF30E-B9DC-489A-B59C-6E6A52FC5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C81D684-786D-40A3-B8A8-3D35275E1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C15D9-06BE-4970-9BC3-49793027780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0579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00800D9-A6D3-4F0B-8011-F15D50651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2BD21A4-767F-4230-B1F1-FCA5E9427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53C4BAD-177A-40BB-BE27-73BD10BEE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ED91DB-4D9B-445C-B63D-BAA7B317C4A4}" type="datetimeFigureOut">
              <a:rPr lang="ru-RU" smtClean="0"/>
              <a:pPr>
                <a:defRPr/>
              </a:pPr>
              <a:t>18.02.2022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1074089-34E1-42DF-9FD1-5897AD9DA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DD587B4-3A39-4B2A-A650-BFA48C946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3947B-4B4B-434F-A80E-38CF1208B07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488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ECD22B3-93FF-4B48-9BEE-A357D2537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CBDA4C7-EB16-4037-8744-06096B9A8F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3D92ECA-F697-4FE7-8777-A9CEAA00FE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22C88E9-EB03-40C8-9E3E-0DDCA8763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F7C88B-ED11-4433-B3E2-BF3052FAE4AC}" type="datetimeFigureOut">
              <a:rPr lang="ru-RU" smtClean="0"/>
              <a:pPr>
                <a:defRPr/>
              </a:pPr>
              <a:t>18.02.2022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243EB2C-5879-4C9F-B916-9A4795E67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27CF57D-0B94-4939-B456-7B1B9209F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6BE5-493B-420B-AE94-3DA186400C3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364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229A4D-0913-42F5-9D02-47523DC39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5B13336-646A-4E47-BB64-0200A36C8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572C149-B86F-41D2-AE47-E6B5B6E66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DE05D732-72EA-440E-BFC5-9CDC79EAC0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852258B3-FB13-4B5F-9DF5-ECBB36F58D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91C8952-FA11-4AEA-80FC-F99A2CE37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1B3F10-4B52-46B2-A20D-EE0C91BAD73F}" type="datetimeFigureOut">
              <a:rPr lang="ru-RU" smtClean="0"/>
              <a:pPr>
                <a:defRPr/>
              </a:pPr>
              <a:t>18.02.2022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BE7DCFF-2F9F-4B52-9FA0-51B782CA8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6C3C933-D144-42EE-BE48-D750DE0F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D46A-0AF6-4605-A363-2744505B659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13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750F95-A7E6-4CD5-8D9D-7F26C5F63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4F07D77-B2B4-4799-A1BF-1BA8E9513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62C95-BE3A-4B73-A6AB-DBF8582FCBDE}" type="datetimeFigureOut">
              <a:rPr lang="ru-RU" smtClean="0"/>
              <a:pPr>
                <a:defRPr/>
              </a:pPr>
              <a:t>18.02.2022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E5579DB-417E-47F9-9DC0-D0A6822A0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ADC3BA74-3BAC-4496-A9B5-A6B51C018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12DAD-BBD0-41C4-9F8D-BF48B69717C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1362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CF223EA-96A0-477B-ACFB-B3DA754BE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C6C155-85E4-44B0-AA48-2202E5891061}" type="datetimeFigureOut">
              <a:rPr lang="ru-RU" smtClean="0"/>
              <a:pPr>
                <a:defRPr/>
              </a:pPr>
              <a:t>18.02.2022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C5EFCFEB-17E0-481A-9688-A83C89D4C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72ECA4F3-8475-4CA6-94E7-FB3B11F88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624B2-0C68-4143-AC75-FEB7C1EC9EE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9121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60B1D7-D369-4806-9CDB-C5D415477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3B2AD43-2D5B-4618-9929-C0C523AC2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13FDD41-5525-4A33-9FF5-7906B8926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46339ED-D012-40A7-9D95-025E6E71E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6F02C1-BC6B-4EAD-AE74-768870C59BC3}" type="datetimeFigureOut">
              <a:rPr lang="ru-RU" smtClean="0"/>
              <a:pPr>
                <a:defRPr/>
              </a:pPr>
              <a:t>18.02.2022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AB1BE46-B7ED-4764-99DD-1AFF149E5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9228BF8-85EB-4093-9B5B-0D15FB834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340E-D3D7-4545-8E6F-FC3A918B816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9116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8297EAD-8FAD-4FBC-BAA2-124F2EEB0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9EF7F5C-9FBE-45B4-A700-8067E5F53E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C5B7DBE-5DCA-4883-A1B5-E0884A64A5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70D96C0-8ED3-4776-9095-A4807A5D5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BAD9DD-2EE5-4E6A-B2D7-609539F493D9}" type="datetimeFigureOut">
              <a:rPr lang="ru-RU" smtClean="0"/>
              <a:pPr>
                <a:defRPr/>
              </a:pPr>
              <a:t>18.02.2022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BC45C72-B290-43CD-A32A-55C76D8F4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628C4DD-1DB1-47F8-B8FB-785C673CB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C594-3759-49DB-BB5D-E1190FFE052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16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036C08-5FC7-4CB0-A7EB-4E625F4D7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DCEB4BC-67AA-4065-9D0F-B6D04781E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D877F6C-C49C-4036-9FD6-C878D3FA85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672CD7-DB15-4F75-BAAB-C85F4E903695}" type="datetimeFigureOut">
              <a:rPr lang="ru-RU" smtClean="0"/>
              <a:pPr>
                <a:defRPr/>
              </a:pPr>
              <a:t>18.02.2022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AC53EA8-C2D3-4A10-BC3A-1A479CEAD6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62A3973-61DE-4497-BCA4-6ED6B36F89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5E73A-C09B-4FF5-AEE8-8E117F109AB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600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06381" cy="50161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808513" y="3700874"/>
            <a:ext cx="6858001" cy="406265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2700" dirty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ПРЕЗЕНТАЦИЯ </a:t>
            </a:r>
          </a:p>
          <a:p>
            <a:pPr algn="ctr"/>
            <a:r>
              <a:rPr lang="ru-RU" altLang="ru-RU" sz="2700" dirty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ЭЛЕКТИВНОЙ ДИСЦИПЛИНЫ</a:t>
            </a: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r>
              <a:rPr lang="ru-RU" altLang="ru-RU" sz="2700" b="1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«</a:t>
            </a:r>
            <a:r>
              <a:rPr lang="ru-RU" altLang="ru-RU" sz="2700" b="1" smtClean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Психолого-педагогические </a:t>
            </a:r>
            <a:r>
              <a:rPr lang="ru-RU" altLang="ru-RU" sz="2700" b="1" dirty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основы юридической деятельности»</a:t>
            </a:r>
          </a:p>
          <a:p>
            <a:pPr algn="r"/>
            <a:endParaRPr lang="ru-RU" altLang="ru-RU" sz="1500" dirty="0">
              <a:solidFill>
                <a:srgbClr val="005AA5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9006" y="5995851"/>
            <a:ext cx="8817428" cy="2292935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altLang="ru-RU" sz="2000" dirty="0">
                <a:solidFill>
                  <a:srgbClr val="005AA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Кафедра правовой психологии, судебной экспертизы и педагогики</a:t>
            </a:r>
          </a:p>
          <a:p>
            <a:pPr algn="r"/>
            <a:endParaRPr lang="ru-RU" altLang="ru-RU" sz="1500" dirty="0">
              <a:solidFill>
                <a:srgbClr val="005AA5"/>
              </a:solidFill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  <a:p>
            <a:pPr algn="ctr"/>
            <a:endParaRPr lang="ru-RU" altLang="ru-RU" sz="2700" dirty="0">
              <a:solidFill>
                <a:srgbClr val="005AA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boto Medium" panose="02000000000000000000" pitchFamily="2" charset="0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123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06381" cy="5016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913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858854"/>
            <a:ext cx="7886700" cy="1289894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освоения дисциплины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49" y="2656659"/>
            <a:ext cx="7886695" cy="35203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обучающихся системы специальных знаний о психолого-педагогических основах профессиональной деятельности юриста.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14" name="Объект 13">
            <a:extLst>
              <a:ext uri="{FF2B5EF4-FFF2-40B4-BE49-F238E27FC236}">
                <a16:creationId xmlns:a16="http://schemas.microsoft.com/office/drawing/2014/main" xmlns="" id="{46A22E96-1F11-4814-834C-F083B34DC43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1221" y="4644051"/>
            <a:ext cx="1835115" cy="1835115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097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693679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дисциплины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1872001"/>
            <a:ext cx="7886700" cy="4548849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изучение обучающимися психологических элементов в содержании юридической деятельности;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знакомство с психологическими особенностями профессиональной деятельности юриста;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изучение психологической характеристики деятельности в педагогике;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изучение возможностей воспитательной работы в рамках профессиональной деятельности юриста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620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622996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Для кого предназначена дисциплина?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1782147"/>
            <a:ext cx="7886700" cy="4865079"/>
          </a:xfrm>
        </p:spPr>
        <p:txBody>
          <a:bodyPr>
            <a:normAutofit/>
          </a:bodyPr>
          <a:lstStyle/>
          <a:p>
            <a:pPr algn="just"/>
            <a:endParaRPr lang="ru-RU" dirty="0"/>
          </a:p>
          <a:p>
            <a:pPr algn="just"/>
            <a:r>
              <a:rPr lang="ru-RU" sz="2400" dirty="0"/>
              <a:t>обучающихся специальности 38.05.01 Экономическая безопасность</a:t>
            </a:r>
          </a:p>
          <a:p>
            <a:pPr algn="just"/>
            <a:r>
              <a:rPr lang="ru-RU" sz="2400" dirty="0"/>
              <a:t>обучающихся специальности 40.05.03 Судебная экспертиза</a:t>
            </a:r>
            <a:r>
              <a:rPr lang="en-US" sz="2400" dirty="0"/>
              <a:t>;</a:t>
            </a:r>
            <a:endParaRPr lang="ru-RU" sz="2400" dirty="0"/>
          </a:p>
          <a:p>
            <a:pPr algn="just"/>
            <a:r>
              <a:rPr lang="ru-RU" sz="2400" dirty="0"/>
              <a:t>обучающихся специальности 40.05.04 Судебная и прокурорская деятельность </a:t>
            </a:r>
          </a:p>
          <a:p>
            <a:pPr algn="just"/>
            <a:r>
              <a:rPr lang="ru-RU" sz="2400" dirty="0"/>
              <a:t>обучающихся специальности 40.05.02 Правоохранительная деятельность</a:t>
            </a:r>
            <a:r>
              <a:rPr lang="en-US" sz="2400" dirty="0"/>
              <a:t>;</a:t>
            </a:r>
            <a:endParaRPr lang="ru-RU" sz="2400" dirty="0"/>
          </a:p>
          <a:p>
            <a:pPr algn="just"/>
            <a:r>
              <a:rPr lang="ru-RU" sz="2400" dirty="0"/>
              <a:t>обучающихся специальности 40.05.01 Правовое обеспечение национальной безопасности</a:t>
            </a:r>
            <a:r>
              <a:rPr lang="en-US" sz="2400" dirty="0"/>
              <a:t>;</a:t>
            </a:r>
            <a:endParaRPr lang="ru-RU" sz="2400" dirty="0"/>
          </a:p>
          <a:p>
            <a:pPr algn="just"/>
            <a:r>
              <a:rPr lang="ru-RU" sz="2400" dirty="0"/>
              <a:t>обучающихся направления 40.03.01 Юриспруденция</a:t>
            </a:r>
          </a:p>
          <a:p>
            <a:pPr algn="just"/>
            <a:endParaRPr lang="ru-RU" sz="2400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500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32867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Содержание дисциплины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1510743"/>
            <a:ext cx="7886700" cy="4875108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20000"/>
              </a:lnSpc>
              <a:spcBef>
                <a:spcPts val="400"/>
              </a:spcBef>
              <a:buNone/>
              <a:tabLst>
                <a:tab pos="457200" algn="l"/>
              </a:tabLs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 I Психологические основы юридической деятельности </a:t>
            </a:r>
          </a:p>
          <a:p>
            <a:pPr lvl="0">
              <a:lnSpc>
                <a:spcPct val="120000"/>
              </a:lnSpc>
              <a:spcBef>
                <a:spcPts val="400"/>
              </a:spcBef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1.1.  Общая психологическая характеристика юридической деятельности </a:t>
            </a:r>
          </a:p>
          <a:p>
            <a:pPr lvl="0">
              <a:lnSpc>
                <a:spcPct val="120000"/>
              </a:lnSpc>
              <a:spcBef>
                <a:spcPts val="400"/>
              </a:spcBef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1.2. Психофизиология профессиональной деятельности</a:t>
            </a:r>
          </a:p>
          <a:p>
            <a:pPr lvl="0">
              <a:lnSpc>
                <a:spcPct val="120000"/>
              </a:lnSpc>
              <a:spcBef>
                <a:spcPts val="400"/>
              </a:spcBef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1.3 Психологические действия в юридической деятельности</a:t>
            </a:r>
          </a:p>
          <a:p>
            <a:pPr lvl="0">
              <a:lnSpc>
                <a:spcPct val="120000"/>
              </a:lnSpc>
              <a:spcBef>
                <a:spcPts val="400"/>
              </a:spcBef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1.4 Психологические технологии в юридической деятельности</a:t>
            </a:r>
          </a:p>
          <a:p>
            <a:pPr lvl="0">
              <a:lnSpc>
                <a:spcPct val="120000"/>
              </a:lnSpc>
              <a:spcBef>
                <a:spcPts val="400"/>
              </a:spcBef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1.5. Проблема общения в совместной деятельности.</a:t>
            </a:r>
          </a:p>
          <a:p>
            <a:pPr lvl="0">
              <a:lnSpc>
                <a:spcPct val="120000"/>
              </a:lnSpc>
              <a:spcBef>
                <a:spcPts val="400"/>
              </a:spcBef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1.6. Психология судебной деятельности и личности судьи</a:t>
            </a:r>
          </a:p>
          <a:p>
            <a:pPr lvl="0">
              <a:lnSpc>
                <a:spcPct val="120000"/>
              </a:lnSpc>
              <a:spcBef>
                <a:spcPts val="400"/>
              </a:spcBef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1.7. Психология прокурорской деятельности. Особенности профессионального психологического отбора кадров в органы прокуратуры</a:t>
            </a:r>
          </a:p>
          <a:p>
            <a:pPr lvl="0">
              <a:lnSpc>
                <a:spcPct val="120000"/>
              </a:lnSpc>
              <a:spcBef>
                <a:spcPts val="400"/>
              </a:spcBef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1.8. Психология адвокатской деятельности</a:t>
            </a:r>
          </a:p>
          <a:p>
            <a:pPr lvl="0">
              <a:lnSpc>
                <a:spcPct val="120000"/>
              </a:lnSpc>
              <a:spcBef>
                <a:spcPts val="400"/>
              </a:spcBef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1.9 Психология управления в правоохранительных и судебных органах</a:t>
            </a:r>
          </a:p>
          <a:p>
            <a:pPr lvl="0">
              <a:lnSpc>
                <a:spcPct val="120000"/>
              </a:lnSpc>
              <a:spcBef>
                <a:spcPts val="400"/>
              </a:spcBef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1.10 Особенности психологии работы с персоналом в юридической деятельности</a:t>
            </a:r>
          </a:p>
          <a:p>
            <a:pPr lvl="0">
              <a:lnSpc>
                <a:spcPct val="120000"/>
              </a:lnSpc>
              <a:spcBef>
                <a:spcPts val="400"/>
              </a:spcBef>
              <a:buFont typeface="Wingdings" panose="05000000000000000000" pitchFamily="2" charset="2"/>
              <a:buChar char="Ø"/>
              <a:tabLst>
                <a:tab pos="457200" algn="l"/>
              </a:tabLst>
            </a:pP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428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68461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Содержание дисциплины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1965313"/>
            <a:ext cx="7886700" cy="4420537"/>
          </a:xfrm>
        </p:spPr>
        <p:txBody>
          <a:bodyPr>
            <a:normAutofit/>
          </a:bodyPr>
          <a:lstStyle/>
          <a:p>
            <a:pPr marL="0" lvl="0" indent="0">
              <a:lnSpc>
                <a:spcPct val="120000"/>
              </a:lnSpc>
              <a:spcBef>
                <a:spcPts val="400"/>
              </a:spcBef>
              <a:buNone/>
              <a:tabLst>
                <a:tab pos="457200" algn="l"/>
              </a:tabLs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 II. Педагогические основы юридической деятельности</a:t>
            </a:r>
          </a:p>
          <a:p>
            <a:pPr lvl="0">
              <a:lnSpc>
                <a:spcPct val="120000"/>
              </a:lnSpc>
              <a:spcBef>
                <a:spcPts val="400"/>
              </a:spcBef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2.1. Понятие деятельности в педагогике</a:t>
            </a:r>
          </a:p>
          <a:p>
            <a:pPr lvl="0">
              <a:lnSpc>
                <a:spcPct val="120000"/>
              </a:lnSpc>
              <a:spcBef>
                <a:spcPts val="400"/>
              </a:spcBef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2.2. Педагогика в юридической деятельности</a:t>
            </a:r>
          </a:p>
          <a:p>
            <a:pPr lvl="0">
              <a:lnSpc>
                <a:spcPct val="120000"/>
              </a:lnSpc>
              <a:spcBef>
                <a:spcPts val="400"/>
              </a:spcBef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2.3. Педагогика управления в юридической деятельности</a:t>
            </a:r>
          </a:p>
          <a:p>
            <a:pPr lvl="0">
              <a:lnSpc>
                <a:spcPct val="120000"/>
              </a:lnSpc>
              <a:spcBef>
                <a:spcPts val="400"/>
              </a:spcBef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2.4. Особенности системы воспитания в юридической деятельности</a:t>
            </a:r>
          </a:p>
          <a:p>
            <a:pPr lvl="0">
              <a:lnSpc>
                <a:spcPct val="120000"/>
              </a:lnSpc>
              <a:spcBef>
                <a:spcPts val="400"/>
              </a:spcBef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2.5. Дидактика профессиональной подготовки юриста</a:t>
            </a:r>
          </a:p>
          <a:p>
            <a:pPr lvl="0">
              <a:lnSpc>
                <a:spcPct val="120000"/>
              </a:lnSpc>
              <a:spcBef>
                <a:spcPts val="400"/>
              </a:spcBef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2.6. Профилактика и коррекция девиантного поведения как один из аспектов юридической деятельности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689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проходят в виде: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295888"/>
            <a:ext cx="7886700" cy="435133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теоретических знаний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Деловой игры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Круглого стола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практикоориентированных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аналитических заданий 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Дискуссия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1078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90" y="1128652"/>
            <a:ext cx="7886700" cy="9408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дисциплины для дальнейшего 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90" y="2131722"/>
            <a:ext cx="7886700" cy="451550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положения дисциплины могут быть использованы в дальнейшем при изучении следующих дисциплин: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Юридическая психология;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Судебная психиатрия;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Судебная медицина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Прокурорский надзор;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служба в судебных органах;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судебно-экспертной деятельности;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Уголовное право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Уголовный процесс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Гражданское право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Гражданский процесс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95" y="0"/>
            <a:ext cx="1086116" cy="112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31429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51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734" y="1143084"/>
            <a:ext cx="7886700" cy="9408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Значение дисциплины для практической работы юриста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825" y="1997242"/>
            <a:ext cx="8248965" cy="4649984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Овладение эффективными психологическими методиками организации профессиональной деятельности, приемами организации конкуренции и сотрудничества позволяет грамотно организовывать 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профессиональную деятельность,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взаимодействие в коллективе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Овладение психологическими методами управленческих воздействий и решений, стратегией и тактикой профессиональной деятельности, психотехникой профессионального мышления позволяет обеспечивать высокий уровень 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профессиональной деятельности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Овладение методами правового воспитание и профилактики профессиональной деформации личности сотрудника, профессионально-педагогической подготовки юриста </a:t>
            </a:r>
            <a:r>
              <a:rPr lang="ru-RU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позволяет минимизировать негативные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проявления из­менений в личности профессионала.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826" y="378834"/>
            <a:ext cx="3747080" cy="3256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57826" y="378834"/>
            <a:ext cx="0" cy="615259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57826" y="6500324"/>
            <a:ext cx="8378516" cy="31105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36342" y="385303"/>
            <a:ext cx="0" cy="6177231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279928" y="378834"/>
            <a:ext cx="3456414" cy="6469"/>
          </a:xfrm>
          <a:prstGeom prst="line">
            <a:avLst/>
          </a:prstGeom>
          <a:ln w="50800">
            <a:solidFill>
              <a:srgbClr val="005A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249" y="95920"/>
            <a:ext cx="952381" cy="6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1602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1779</TotalTime>
  <Words>405</Words>
  <Application>Microsoft Office PowerPoint</Application>
  <PresentationFormat>Экран (4:3)</PresentationFormat>
  <Paragraphs>70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Roboto Medium</vt:lpstr>
      <vt:lpstr>Times New Roman</vt:lpstr>
      <vt:lpstr>Wingdings</vt:lpstr>
      <vt:lpstr>Тема Office</vt:lpstr>
      <vt:lpstr>Презентация PowerPoint</vt:lpstr>
      <vt:lpstr> Цель освоения дисциплины </vt:lpstr>
      <vt:lpstr>Задачи дисциплины</vt:lpstr>
      <vt:lpstr>Для кого предназначена дисциплина?</vt:lpstr>
      <vt:lpstr>Содержание дисциплины</vt:lpstr>
      <vt:lpstr>Содержание дисциплины</vt:lpstr>
      <vt:lpstr>Занятия проходят в виде:</vt:lpstr>
      <vt:lpstr>Значение дисциплины для дальнейшего обучения</vt:lpstr>
      <vt:lpstr>Значение дисциплины для практической работы юриста</vt:lpstr>
      <vt:lpstr>Презентация PowerPoint</vt:lpstr>
    </vt:vector>
  </TitlesOfParts>
  <Company>ФГБОУ СГЮА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Кузнецов Максим</dc:creator>
  <cp:lastModifiedBy>Делопроизводитель УККО</cp:lastModifiedBy>
  <cp:revision>152</cp:revision>
  <dcterms:created xsi:type="dcterms:W3CDTF">2020-12-02T14:35:45Z</dcterms:created>
  <dcterms:modified xsi:type="dcterms:W3CDTF">2022-02-18T12:29:44Z</dcterms:modified>
</cp:coreProperties>
</file>