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13"/>
  </p:notesMasterIdLst>
  <p:sldIdLst>
    <p:sldId id="436" r:id="rId2"/>
    <p:sldId id="491" r:id="rId3"/>
    <p:sldId id="489" r:id="rId4"/>
    <p:sldId id="497" r:id="rId5"/>
    <p:sldId id="514" r:id="rId6"/>
    <p:sldId id="516" r:id="rId7"/>
    <p:sldId id="493" r:id="rId8"/>
    <p:sldId id="512" r:id="rId9"/>
    <p:sldId id="509" r:id="rId10"/>
    <p:sldId id="511" r:id="rId11"/>
    <p:sldId id="46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170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23E86-11A6-4A97-ABD2-4C87C4C3FC53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9BBE1F-A5A5-4317-BAC2-E47AF84D0D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545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4897A-5929-477E-89A1-FBBFFF91A1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3458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4897A-5929-477E-89A1-FBBFFF91A1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1984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297A-C470-4E4C-A04E-01E8AB805A9F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5595-321A-4476-9745-D94246939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0604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297A-C470-4E4C-A04E-01E8AB805A9F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5595-321A-4476-9745-D94246939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4150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297A-C470-4E4C-A04E-01E8AB805A9F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5595-321A-4476-9745-D94246939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6868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297A-C470-4E4C-A04E-01E8AB805A9F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5595-321A-4476-9745-D94246939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5713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297A-C470-4E4C-A04E-01E8AB805A9F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5595-321A-4476-9745-D94246939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6874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297A-C470-4E4C-A04E-01E8AB805A9F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5595-321A-4476-9745-D94246939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556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297A-C470-4E4C-A04E-01E8AB805A9F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5595-321A-4476-9745-D94246939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435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297A-C470-4E4C-A04E-01E8AB805A9F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5595-321A-4476-9745-D94246939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7586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297A-C470-4E4C-A04E-01E8AB805A9F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5595-321A-4476-9745-D94246939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9870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297A-C470-4E4C-A04E-01E8AB805A9F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5595-321A-4476-9745-D94246939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2769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297A-C470-4E4C-A04E-01E8AB805A9F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5595-321A-4476-9745-D94246939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7601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F297A-C470-4E4C-A04E-01E8AB805A9F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15595-321A-4476-9745-D94246939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086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-4" y="-27384"/>
            <a:ext cx="9144005" cy="6912768"/>
            <a:chOff x="-4" y="837227"/>
            <a:chExt cx="9144005" cy="6912768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51D407DE-0885-2947-B051-6B35CE924F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526" y="837227"/>
              <a:ext cx="9134475" cy="3086100"/>
            </a:xfrm>
            <a:prstGeom prst="rect">
              <a:avLst/>
            </a:prstGeom>
          </p:spPr>
        </p:pic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7567506" y="2955396"/>
              <a:ext cx="1576494" cy="1768674"/>
            </a:xfrm>
            <a:custGeom>
              <a:avLst/>
              <a:gdLst>
                <a:gd name="connsiteX0" fmla="*/ 2086833 w 2086833"/>
                <a:gd name="connsiteY0" fmla="*/ 0 h 2312943"/>
                <a:gd name="connsiteX1" fmla="*/ 2086833 w 2086833"/>
                <a:gd name="connsiteY1" fmla="*/ 2312943 h 2312943"/>
                <a:gd name="connsiteX2" fmla="*/ 0 w 2086833"/>
                <a:gd name="connsiteY2" fmla="*/ 1130920 h 2312943"/>
                <a:gd name="connsiteX3" fmla="*/ 1828800 w 2086833"/>
                <a:gd name="connsiteY3" fmla="*/ 140320 h 231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6833" h="2312943">
                  <a:moveTo>
                    <a:pt x="2086833" y="0"/>
                  </a:moveTo>
                  <a:lnTo>
                    <a:pt x="2086833" y="2312943"/>
                  </a:lnTo>
                  <a:lnTo>
                    <a:pt x="0" y="1130920"/>
                  </a:lnTo>
                  <a:lnTo>
                    <a:pt x="1828800" y="14032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342900"/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7580866" y="2263870"/>
              <a:ext cx="1375857" cy="1558016"/>
            </a:xfrm>
            <a:custGeom>
              <a:avLst/>
              <a:gdLst>
                <a:gd name="T0" fmla="*/ 0 w 1154"/>
                <a:gd name="T1" fmla="*/ 0 h 1291"/>
                <a:gd name="T2" fmla="*/ 1154 w 1154"/>
                <a:gd name="T3" fmla="*/ 667 h 1291"/>
                <a:gd name="T4" fmla="*/ 0 w 1154"/>
                <a:gd name="T5" fmla="*/ 1291 h 1291"/>
                <a:gd name="T6" fmla="*/ 0 w 1154"/>
                <a:gd name="T7" fmla="*/ 1291 h 1291"/>
                <a:gd name="T8" fmla="*/ 0 w 1154"/>
                <a:gd name="T9" fmla="*/ 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4" h="1291">
                  <a:moveTo>
                    <a:pt x="0" y="0"/>
                  </a:moveTo>
                  <a:lnTo>
                    <a:pt x="1154" y="667"/>
                  </a:lnTo>
                  <a:lnTo>
                    <a:pt x="0" y="1291"/>
                  </a:lnTo>
                  <a:lnTo>
                    <a:pt x="0" y="12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D2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6158543" y="2990746"/>
              <a:ext cx="1436662" cy="1593014"/>
            </a:xfrm>
            <a:custGeom>
              <a:avLst/>
              <a:gdLst>
                <a:gd name="T0" fmla="*/ 1205 w 1205"/>
                <a:gd name="T1" fmla="*/ 679 h 1320"/>
                <a:gd name="T2" fmla="*/ 0 w 1205"/>
                <a:gd name="T3" fmla="*/ 1320 h 1320"/>
                <a:gd name="T4" fmla="*/ 0 w 1205"/>
                <a:gd name="T5" fmla="*/ 14 h 1320"/>
                <a:gd name="T6" fmla="*/ 30 w 1205"/>
                <a:gd name="T7" fmla="*/ 0 h 1320"/>
                <a:gd name="T8" fmla="*/ 1205 w 1205"/>
                <a:gd name="T9" fmla="*/ 679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5" h="1320">
                  <a:moveTo>
                    <a:pt x="1205" y="679"/>
                  </a:moveTo>
                  <a:lnTo>
                    <a:pt x="0" y="1320"/>
                  </a:lnTo>
                  <a:lnTo>
                    <a:pt x="0" y="14"/>
                  </a:lnTo>
                  <a:lnTo>
                    <a:pt x="30" y="0"/>
                  </a:lnTo>
                  <a:lnTo>
                    <a:pt x="1205" y="679"/>
                  </a:lnTo>
                  <a:close/>
                </a:path>
              </a:pathLst>
            </a:custGeom>
            <a:solidFill>
              <a:srgbClr val="7EDA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6179971" y="2263928"/>
              <a:ext cx="1400894" cy="1558016"/>
            </a:xfrm>
            <a:custGeom>
              <a:avLst/>
              <a:gdLst>
                <a:gd name="T0" fmla="*/ 1175 w 1175"/>
                <a:gd name="T1" fmla="*/ 0 h 1291"/>
                <a:gd name="T2" fmla="*/ 1175 w 1175"/>
                <a:gd name="T3" fmla="*/ 1291 h 1291"/>
                <a:gd name="T4" fmla="*/ 1173 w 1175"/>
                <a:gd name="T5" fmla="*/ 1291 h 1291"/>
                <a:gd name="T6" fmla="*/ 0 w 1175"/>
                <a:gd name="T7" fmla="*/ 610 h 1291"/>
                <a:gd name="T8" fmla="*/ 1175 w 1175"/>
                <a:gd name="T9" fmla="*/ 0 h 1291"/>
                <a:gd name="T10" fmla="*/ 1175 w 1175"/>
                <a:gd name="T11" fmla="*/ 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5" h="1291">
                  <a:moveTo>
                    <a:pt x="1175" y="0"/>
                  </a:moveTo>
                  <a:lnTo>
                    <a:pt x="1175" y="1291"/>
                  </a:lnTo>
                  <a:lnTo>
                    <a:pt x="1173" y="1291"/>
                  </a:lnTo>
                  <a:lnTo>
                    <a:pt x="0" y="610"/>
                  </a:lnTo>
                  <a:lnTo>
                    <a:pt x="1175" y="0"/>
                  </a:lnTo>
                  <a:lnTo>
                    <a:pt x="1175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4601465" y="2974909"/>
              <a:ext cx="1557079" cy="1593014"/>
            </a:xfrm>
            <a:custGeom>
              <a:avLst/>
              <a:gdLst>
                <a:gd name="T0" fmla="*/ 1306 w 1306"/>
                <a:gd name="T1" fmla="*/ 0 h 1320"/>
                <a:gd name="T2" fmla="*/ 1306 w 1306"/>
                <a:gd name="T3" fmla="*/ 1320 h 1320"/>
                <a:gd name="T4" fmla="*/ 0 w 1306"/>
                <a:gd name="T5" fmla="*/ 682 h 1320"/>
                <a:gd name="T6" fmla="*/ 1306 w 1306"/>
                <a:gd name="T7" fmla="*/ 0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6" h="1320">
                  <a:moveTo>
                    <a:pt x="1306" y="0"/>
                  </a:moveTo>
                  <a:lnTo>
                    <a:pt x="1306" y="1320"/>
                  </a:lnTo>
                  <a:lnTo>
                    <a:pt x="0" y="682"/>
                  </a:lnTo>
                  <a:lnTo>
                    <a:pt x="130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>
              <a:off x="-3" y="857253"/>
              <a:ext cx="4986032" cy="3630839"/>
            </a:xfrm>
            <a:custGeom>
              <a:avLst/>
              <a:gdLst>
                <a:gd name="connsiteX0" fmla="*/ 0 w 6648038"/>
                <a:gd name="connsiteY0" fmla="*/ 0 h 4841115"/>
                <a:gd name="connsiteX1" fmla="*/ 1162864 w 6648038"/>
                <a:gd name="connsiteY1" fmla="*/ 0 h 4841115"/>
                <a:gd name="connsiteX2" fmla="*/ 6648038 w 6648038"/>
                <a:gd name="connsiteY2" fmla="*/ 3223965 h 4841115"/>
                <a:gd name="connsiteX3" fmla="*/ 3570444 w 6648038"/>
                <a:gd name="connsiteY3" fmla="*/ 4841115 h 4841115"/>
                <a:gd name="connsiteX4" fmla="*/ 0 w 6648038"/>
                <a:gd name="connsiteY4" fmla="*/ 2862839 h 4841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48038" h="4841115">
                  <a:moveTo>
                    <a:pt x="0" y="0"/>
                  </a:moveTo>
                  <a:lnTo>
                    <a:pt x="1162864" y="0"/>
                  </a:lnTo>
                  <a:lnTo>
                    <a:pt x="6648038" y="3223965"/>
                  </a:lnTo>
                  <a:lnTo>
                    <a:pt x="3570444" y="4841115"/>
                  </a:lnTo>
                  <a:lnTo>
                    <a:pt x="0" y="286283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4BEFE">
                    <a:alpha val="52000"/>
                  </a:srgbClr>
                </a:gs>
                <a:gs pos="100000">
                  <a:srgbClr val="4498EC">
                    <a:alpha val="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-1" y="1771415"/>
              <a:ext cx="3700785" cy="3393707"/>
            </a:xfrm>
            <a:custGeom>
              <a:avLst/>
              <a:gdLst>
                <a:gd name="connsiteX0" fmla="*/ 0 w 4927653"/>
                <a:gd name="connsiteY0" fmla="*/ 0 h 4464186"/>
                <a:gd name="connsiteX1" fmla="*/ 4927653 w 4927653"/>
                <a:gd name="connsiteY1" fmla="*/ 2867161 h 4464186"/>
                <a:gd name="connsiteX2" fmla="*/ 4357741 w 4927653"/>
                <a:gd name="connsiteY2" fmla="*/ 3164023 h 4464186"/>
                <a:gd name="connsiteX3" fmla="*/ 2228903 w 4927653"/>
                <a:gd name="connsiteY3" fmla="*/ 4272099 h 4464186"/>
                <a:gd name="connsiteX4" fmla="*/ 1984428 w 4927653"/>
                <a:gd name="connsiteY4" fmla="*/ 4392749 h 4464186"/>
                <a:gd name="connsiteX5" fmla="*/ 1857428 w 4927653"/>
                <a:gd name="connsiteY5" fmla="*/ 4464186 h 4464186"/>
                <a:gd name="connsiteX6" fmla="*/ 0 w 4927653"/>
                <a:gd name="connsiteY6" fmla="*/ 3491824 h 4464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27653" h="4464186">
                  <a:moveTo>
                    <a:pt x="0" y="0"/>
                  </a:moveTo>
                  <a:lnTo>
                    <a:pt x="4927653" y="2867161"/>
                  </a:lnTo>
                  <a:lnTo>
                    <a:pt x="4357741" y="3164023"/>
                  </a:lnTo>
                  <a:lnTo>
                    <a:pt x="2228903" y="4272099"/>
                  </a:lnTo>
                  <a:lnTo>
                    <a:pt x="1984428" y="4392749"/>
                  </a:lnTo>
                  <a:lnTo>
                    <a:pt x="1857428" y="4464186"/>
                  </a:lnTo>
                  <a:lnTo>
                    <a:pt x="0" y="349182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3429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-1" y="1771417"/>
              <a:ext cx="3700785" cy="2405313"/>
            </a:xfrm>
            <a:custGeom>
              <a:avLst/>
              <a:gdLst>
                <a:gd name="connsiteX0" fmla="*/ 0 w 4927653"/>
                <a:gd name="connsiteY0" fmla="*/ 0 h 3164023"/>
                <a:gd name="connsiteX1" fmla="*/ 4927653 w 4927653"/>
                <a:gd name="connsiteY1" fmla="*/ 2867161 h 3164023"/>
                <a:gd name="connsiteX2" fmla="*/ 4357741 w 4927653"/>
                <a:gd name="connsiteY2" fmla="*/ 3164023 h 3164023"/>
                <a:gd name="connsiteX3" fmla="*/ 0 w 4927653"/>
                <a:gd name="connsiteY3" fmla="*/ 627164 h 316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7653" h="3164023">
                  <a:moveTo>
                    <a:pt x="0" y="0"/>
                  </a:moveTo>
                  <a:lnTo>
                    <a:pt x="4927653" y="2867161"/>
                  </a:lnTo>
                  <a:lnTo>
                    <a:pt x="4357741" y="3164023"/>
                  </a:lnTo>
                  <a:lnTo>
                    <a:pt x="0" y="62716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8CAFE"/>
                </a:gs>
                <a:gs pos="53000">
                  <a:srgbClr val="A9E8FF">
                    <a:alpha val="4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342900"/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-4" y="1805159"/>
              <a:ext cx="9144005" cy="3901678"/>
            </a:xfrm>
            <a:custGeom>
              <a:avLst/>
              <a:gdLst>
                <a:gd name="connsiteX0" fmla="*/ 10215615 w 12175385"/>
                <a:gd name="connsiteY0" fmla="*/ 0 h 5132388"/>
                <a:gd name="connsiteX1" fmla="*/ 12175385 w 12175385"/>
                <a:gd name="connsiteY1" fmla="*/ 1133839 h 5132388"/>
                <a:gd name="connsiteX2" fmla="*/ 12175385 w 12175385"/>
                <a:gd name="connsiteY2" fmla="*/ 1914889 h 5132388"/>
                <a:gd name="connsiteX3" fmla="*/ 10215615 w 12175385"/>
                <a:gd name="connsiteY3" fmla="*/ 781050 h 5132388"/>
                <a:gd name="connsiteX4" fmla="*/ 1857428 w 12175385"/>
                <a:gd name="connsiteY4" fmla="*/ 5132388 h 5132388"/>
                <a:gd name="connsiteX5" fmla="*/ 0 w 12175385"/>
                <a:gd name="connsiteY5" fmla="*/ 4157340 h 5132388"/>
                <a:gd name="connsiteX6" fmla="*/ 0 w 12175385"/>
                <a:gd name="connsiteY6" fmla="*/ 3376290 h 5132388"/>
                <a:gd name="connsiteX7" fmla="*/ 1857428 w 12175385"/>
                <a:gd name="connsiteY7" fmla="*/ 4351338 h 51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75385" h="5132388">
                  <a:moveTo>
                    <a:pt x="10215615" y="0"/>
                  </a:moveTo>
                  <a:lnTo>
                    <a:pt x="12175385" y="1133839"/>
                  </a:lnTo>
                  <a:lnTo>
                    <a:pt x="12175385" y="1914889"/>
                  </a:lnTo>
                  <a:lnTo>
                    <a:pt x="10215615" y="781050"/>
                  </a:lnTo>
                  <a:lnTo>
                    <a:pt x="1857428" y="5132388"/>
                  </a:lnTo>
                  <a:lnTo>
                    <a:pt x="0" y="4157340"/>
                  </a:lnTo>
                  <a:lnTo>
                    <a:pt x="0" y="3376290"/>
                  </a:lnTo>
                  <a:lnTo>
                    <a:pt x="1857428" y="4351338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76200" dist="50800" dir="5400000" algn="tl" rotWithShape="0">
                <a:schemeClr val="accent1">
                  <a:lumMod val="75000"/>
                  <a:alpha val="2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1" y="4959908"/>
              <a:ext cx="1397708" cy="1040845"/>
            </a:xfrm>
            <a:custGeom>
              <a:avLst/>
              <a:gdLst>
                <a:gd name="connsiteX0" fmla="*/ 0 w 1863609"/>
                <a:gd name="connsiteY0" fmla="*/ 0 h 1387792"/>
                <a:gd name="connsiteX1" fmla="*/ 1863609 w 1863609"/>
                <a:gd name="connsiteY1" fmla="*/ 990256 h 1387792"/>
                <a:gd name="connsiteX2" fmla="*/ 1113400 w 1863609"/>
                <a:gd name="connsiteY2" fmla="*/ 1387792 h 1387792"/>
                <a:gd name="connsiteX3" fmla="*/ 0 w 1863609"/>
                <a:gd name="connsiteY3" fmla="*/ 1387792 h 138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3609" h="1387792">
                  <a:moveTo>
                    <a:pt x="0" y="0"/>
                  </a:moveTo>
                  <a:lnTo>
                    <a:pt x="1863609" y="990256"/>
                  </a:lnTo>
                  <a:lnTo>
                    <a:pt x="1113400" y="1387792"/>
                  </a:lnTo>
                  <a:lnTo>
                    <a:pt x="0" y="138779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xmlns="" id="{67C8DE2B-FDE4-6C4F-B882-7E383D419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1391" y="3431075"/>
              <a:ext cx="1472637" cy="1077038"/>
            </a:xfrm>
            <a:prstGeom prst="rect">
              <a:avLst/>
            </a:prstGeom>
          </p:spPr>
        </p:pic>
        <p:sp>
          <p:nvSpPr>
            <p:cNvPr id="19" name="Подзаголовок 2">
              <a:extLst>
                <a:ext uri="{FF2B5EF4-FFF2-40B4-BE49-F238E27FC236}">
                  <a16:creationId xmlns:a16="http://schemas.microsoft.com/office/drawing/2014/main" xmlns="" id="{A74F5B0D-48B5-4698-923F-2DB3F7A54AEA}"/>
                </a:ext>
              </a:extLst>
            </p:cNvPr>
            <p:cNvSpPr txBox="1">
              <a:spLocks/>
            </p:cNvSpPr>
            <p:nvPr/>
          </p:nvSpPr>
          <p:spPr>
            <a:xfrm>
              <a:off x="1187624" y="4941683"/>
              <a:ext cx="7956376" cy="2808312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None/>
              </a:pPr>
              <a:endParaRPr lang="ru-RU" altLang="ru-RU" sz="2400" dirty="0" smtClean="0">
                <a:solidFill>
                  <a:srgbClr val="005AA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lang="ru-RU" altLang="ru-RU" sz="2400" b="1" dirty="0" smtClean="0">
                  <a:solidFill>
                    <a:srgbClr val="0070C0"/>
                  </a:solidFill>
                </a:rPr>
                <a:t>ПРЕЗЕНТАЦИЯ ЭЛЕКТИВНОЙ ДИСЦИПЛИНЫ</a:t>
              </a:r>
            </a:p>
            <a:p>
              <a:pPr marL="0" indent="0" algn="ctr">
                <a:spcBef>
                  <a:spcPts val="0"/>
                </a:spcBef>
                <a:buNone/>
              </a:pPr>
              <a:endParaRPr lang="ru-RU" altLang="ru-RU" sz="900" b="1" dirty="0" smtClean="0">
                <a:solidFill>
                  <a:srgbClr val="0070C0"/>
                </a:solidFill>
              </a:endParaRP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lang="ru-RU" altLang="ru-RU" sz="2800" b="1" dirty="0" smtClean="0">
                  <a:solidFill>
                    <a:srgbClr val="0070C0"/>
                  </a:solidFill>
                </a:rPr>
                <a:t>«ПРАВОПРИМЕНИТЕЛЬНЫЕ ТЕХНОЛОГИИ В ОБЕСПЕЧЕНИИ НАЦИОНАЛЬНОЙ БЕЗОПАСНОСТИ </a:t>
              </a: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lang="ru-RU" altLang="ru-RU" sz="2800" b="1" dirty="0" smtClean="0">
                  <a:solidFill>
                    <a:srgbClr val="0070C0"/>
                  </a:solidFill>
                </a:rPr>
                <a:t>РОССИЙСКОЙ ФЕДЕРАЦИИ»</a:t>
              </a:r>
            </a:p>
            <a:p>
              <a:pPr marL="0" indent="0" algn="ctr">
                <a:spcBef>
                  <a:spcPts val="0"/>
                </a:spcBef>
                <a:buNone/>
              </a:pPr>
              <a:endParaRPr lang="ru-RU" altLang="ru-RU" sz="900" b="1" dirty="0" smtClean="0">
                <a:solidFill>
                  <a:srgbClr val="0070C0"/>
                </a:solidFill>
              </a:endParaRP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lang="ru-RU" altLang="ru-RU" sz="2400" b="1" dirty="0" smtClean="0">
                  <a:solidFill>
                    <a:srgbClr val="0070C0"/>
                  </a:solidFill>
                </a:rPr>
                <a:t>КАФЕДРА ТЕОРИИ ГОСУДАРСТВА И ПРАВА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669786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1">
            <a:extLst>
              <a:ext uri="{FF2B5EF4-FFF2-40B4-BE49-F238E27FC236}">
                <a16:creationId xmlns:a16="http://schemas.microsoft.com/office/drawing/2014/main" xmlns="" id="{5672858B-0C40-B842-A796-8568E232E9C5}"/>
              </a:ext>
            </a:extLst>
          </p:cNvPr>
          <p:cNvSpPr txBox="1">
            <a:spLocks/>
          </p:cNvSpPr>
          <p:nvPr/>
        </p:nvSpPr>
        <p:spPr>
          <a:xfrm>
            <a:off x="200528" y="328136"/>
            <a:ext cx="9099515" cy="424322"/>
          </a:xfrm>
          <a:prstGeom prst="rect">
            <a:avLst/>
          </a:prstGeom>
        </p:spPr>
        <p:txBody>
          <a:bodyPr vert="horz" lIns="68571" tIns="34286" rIns="68571" bIns="34286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800" b="1" dirty="0">
                <a:solidFill>
                  <a:schemeClr val="bg1"/>
                </a:solidFill>
              </a:rPr>
              <a:t>РЕМОНТ</a:t>
            </a:r>
          </a:p>
        </p:txBody>
      </p:sp>
      <p:grpSp>
        <p:nvGrpSpPr>
          <p:cNvPr id="2" name="Группа 8"/>
          <p:cNvGrpSpPr/>
          <p:nvPr/>
        </p:nvGrpSpPr>
        <p:grpSpPr>
          <a:xfrm>
            <a:off x="-1980728" y="-3123728"/>
            <a:ext cx="13523856" cy="7694036"/>
            <a:chOff x="-2011643" y="-3109322"/>
            <a:chExt cx="13523856" cy="7694036"/>
          </a:xfrm>
        </p:grpSpPr>
        <p:sp>
          <p:nvSpPr>
            <p:cNvPr id="17" name="Freeform 22">
              <a:extLst>
                <a:ext uri="{FF2B5EF4-FFF2-40B4-BE49-F238E27FC236}">
                  <a16:creationId xmlns:a16="http://schemas.microsoft.com/office/drawing/2014/main" xmlns="" id="{8F104BEC-F3A1-244F-99E4-C58F3E5E6E52}"/>
                </a:ext>
              </a:extLst>
            </p:cNvPr>
            <p:cNvSpPr/>
            <p:nvPr/>
          </p:nvSpPr>
          <p:spPr>
            <a:xfrm rot="12900000">
              <a:off x="-2011643" y="-3109322"/>
              <a:ext cx="13523856" cy="7694036"/>
            </a:xfrm>
            <a:custGeom>
              <a:avLst/>
              <a:gdLst>
                <a:gd name="connsiteX0" fmla="*/ 10215615 w 12175385"/>
                <a:gd name="connsiteY0" fmla="*/ 0 h 5132388"/>
                <a:gd name="connsiteX1" fmla="*/ 12175385 w 12175385"/>
                <a:gd name="connsiteY1" fmla="*/ 1133839 h 5132388"/>
                <a:gd name="connsiteX2" fmla="*/ 12175385 w 12175385"/>
                <a:gd name="connsiteY2" fmla="*/ 1914889 h 5132388"/>
                <a:gd name="connsiteX3" fmla="*/ 10215615 w 12175385"/>
                <a:gd name="connsiteY3" fmla="*/ 781050 h 5132388"/>
                <a:gd name="connsiteX4" fmla="*/ 1857428 w 12175385"/>
                <a:gd name="connsiteY4" fmla="*/ 5132388 h 5132388"/>
                <a:gd name="connsiteX5" fmla="*/ 0 w 12175385"/>
                <a:gd name="connsiteY5" fmla="*/ 4157340 h 5132388"/>
                <a:gd name="connsiteX6" fmla="*/ 0 w 12175385"/>
                <a:gd name="connsiteY6" fmla="*/ 3376290 h 5132388"/>
                <a:gd name="connsiteX7" fmla="*/ 1857428 w 12175385"/>
                <a:gd name="connsiteY7" fmla="*/ 4351338 h 51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75385" h="5132388">
                  <a:moveTo>
                    <a:pt x="10215615" y="0"/>
                  </a:moveTo>
                  <a:lnTo>
                    <a:pt x="12175385" y="1133839"/>
                  </a:lnTo>
                  <a:lnTo>
                    <a:pt x="12175385" y="1914889"/>
                  </a:lnTo>
                  <a:lnTo>
                    <a:pt x="10215615" y="781050"/>
                  </a:lnTo>
                  <a:lnTo>
                    <a:pt x="1857428" y="5132388"/>
                  </a:lnTo>
                  <a:lnTo>
                    <a:pt x="0" y="4157340"/>
                  </a:lnTo>
                  <a:lnTo>
                    <a:pt x="0" y="3376290"/>
                  </a:lnTo>
                  <a:lnTo>
                    <a:pt x="1857428" y="4351338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76200" dist="50800" dir="5400000" algn="tl" rotWithShape="0">
                <a:schemeClr val="accent1">
                  <a:lumMod val="75000"/>
                  <a:alpha val="2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" name="Группа 7"/>
            <p:cNvGrpSpPr>
              <a:grpSpLocks noChangeAspect="1"/>
            </p:cNvGrpSpPr>
            <p:nvPr/>
          </p:nvGrpSpPr>
          <p:grpSpPr>
            <a:xfrm>
              <a:off x="0" y="-5023"/>
              <a:ext cx="1397708" cy="1273784"/>
              <a:chOff x="0" y="-5023"/>
              <a:chExt cx="1397708" cy="1273784"/>
            </a:xfrm>
          </p:grpSpPr>
          <p:sp>
            <p:nvSpPr>
              <p:cNvPr id="18" name="Freeform 46">
                <a:extLst>
                  <a:ext uri="{FF2B5EF4-FFF2-40B4-BE49-F238E27FC236}">
                    <a16:creationId xmlns:a16="http://schemas.microsoft.com/office/drawing/2014/main" xmlns="" id="{7BC94787-AB04-404B-9BAB-B963520D5FF0}"/>
                  </a:ext>
                </a:extLst>
              </p:cNvPr>
              <p:cNvSpPr/>
              <p:nvPr/>
            </p:nvSpPr>
            <p:spPr>
              <a:xfrm>
                <a:off x="0" y="-5023"/>
                <a:ext cx="1397708" cy="1273784"/>
              </a:xfrm>
              <a:custGeom>
                <a:avLst/>
                <a:gdLst>
                  <a:gd name="connsiteX0" fmla="*/ 0 w 1863609"/>
                  <a:gd name="connsiteY0" fmla="*/ 0 h 1387792"/>
                  <a:gd name="connsiteX1" fmla="*/ 1863609 w 1863609"/>
                  <a:gd name="connsiteY1" fmla="*/ 990256 h 1387792"/>
                  <a:gd name="connsiteX2" fmla="*/ 1113400 w 1863609"/>
                  <a:gd name="connsiteY2" fmla="*/ 1387792 h 1387792"/>
                  <a:gd name="connsiteX3" fmla="*/ 0 w 1863609"/>
                  <a:gd name="connsiteY3" fmla="*/ 1387792 h 1387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63609" h="1387792">
                    <a:moveTo>
                      <a:pt x="0" y="0"/>
                    </a:moveTo>
                    <a:lnTo>
                      <a:pt x="1863609" y="990256"/>
                    </a:lnTo>
                    <a:lnTo>
                      <a:pt x="1113400" y="1387792"/>
                    </a:lnTo>
                    <a:lnTo>
                      <a:pt x="0" y="1387792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1" name="Рисунок 10">
                <a:extLst>
                  <a:ext uri="{FF2B5EF4-FFF2-40B4-BE49-F238E27FC236}">
                    <a16:creationId xmlns:a16="http://schemas.microsoft.com/office/drawing/2014/main" xmlns="" id="{124643CC-773E-4940-87FD-25D692E7CB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00528" y="586151"/>
                <a:ext cx="557810" cy="543952"/>
              </a:xfrm>
              <a:prstGeom prst="rect">
                <a:avLst/>
              </a:prstGeom>
            </p:spPr>
          </p:pic>
        </p:grpSp>
      </p:grp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16614483-D788-4B09-8D24-4D9A01DCFDEC}"/>
              </a:ext>
            </a:extLst>
          </p:cNvPr>
          <p:cNvSpPr txBox="1">
            <a:spLocks/>
          </p:cNvSpPr>
          <p:nvPr/>
        </p:nvSpPr>
        <p:spPr>
          <a:xfrm>
            <a:off x="1709683" y="575534"/>
            <a:ext cx="9099515" cy="424322"/>
          </a:xfrm>
          <a:prstGeom prst="rect">
            <a:avLst/>
          </a:prstGeom>
        </p:spPr>
        <p:txBody>
          <a:bodyPr vert="horz" lIns="68571" tIns="34286" rIns="68571" bIns="34286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16614483-D788-4B09-8D24-4D9A01DCFDEC}"/>
              </a:ext>
            </a:extLst>
          </p:cNvPr>
          <p:cNvSpPr txBox="1">
            <a:spLocks/>
          </p:cNvSpPr>
          <p:nvPr/>
        </p:nvSpPr>
        <p:spPr>
          <a:xfrm>
            <a:off x="1331640" y="332656"/>
            <a:ext cx="7812360" cy="864096"/>
          </a:xfrm>
          <a:prstGeom prst="rect">
            <a:avLst/>
          </a:prstGeom>
        </p:spPr>
        <p:txBody>
          <a:bodyPr vert="horz" lIns="68571" tIns="34286" rIns="68571" bIns="34286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 smtClean="0">
              <a:solidFill>
                <a:schemeClr val="bg1"/>
              </a:solidFill>
              <a:latin typeface="+mn-lt"/>
            </a:endParaRPr>
          </a:p>
          <a:p>
            <a:endParaRPr lang="ru-RU" sz="3200" dirty="0" smtClean="0">
              <a:solidFill>
                <a:schemeClr val="bg1"/>
              </a:solidFill>
              <a:latin typeface="+mn-lt"/>
            </a:endParaRPr>
          </a:p>
          <a:p>
            <a:r>
              <a:rPr lang="ru-RU" sz="3200" dirty="0" smtClean="0">
                <a:solidFill>
                  <a:schemeClr val="bg1"/>
                </a:solidFill>
                <a:latin typeface="+mn-lt"/>
              </a:rPr>
              <a:t>Значение дисциплины 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+mn-lt"/>
              </a:rPr>
              <a:t>для практической работы юриста</a:t>
            </a:r>
          </a:p>
          <a:p>
            <a:endParaRPr lang="ru-RU" sz="3200" dirty="0" smtClean="0">
              <a:solidFill>
                <a:schemeClr val="bg1"/>
              </a:solidFill>
              <a:latin typeface="+mn-lt"/>
            </a:endParaRPr>
          </a:p>
          <a:p>
            <a:endParaRPr lang="ru-RU" sz="32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E5AE939-B07A-4B13-995F-2B37D36D1846}"/>
              </a:ext>
            </a:extLst>
          </p:cNvPr>
          <p:cNvSpPr txBox="1"/>
          <p:nvPr/>
        </p:nvSpPr>
        <p:spPr>
          <a:xfrm>
            <a:off x="251520" y="1268760"/>
            <a:ext cx="864096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000" algn="just">
              <a:buClr>
                <a:schemeClr val="tx1"/>
              </a:buClr>
              <a:buSzPct val="90000"/>
              <a:buBlip>
                <a:blip r:embed="rId3"/>
              </a:buBlip>
            </a:pPr>
            <a:r>
              <a:rPr lang="ru-RU" sz="3000" dirty="0" smtClean="0"/>
              <a:t>Знание особенностей правоприменительных технологий;</a:t>
            </a:r>
          </a:p>
          <a:p>
            <a:pPr indent="450000" algn="just">
              <a:buClr>
                <a:schemeClr val="tx1"/>
              </a:buClr>
              <a:buSzPct val="90000"/>
              <a:buBlip>
                <a:blip r:embed="rId3"/>
              </a:buBlip>
            </a:pPr>
            <a:r>
              <a:rPr lang="ru-RU" sz="3000" dirty="0" smtClean="0"/>
              <a:t>Умение определять вид правоотношения и подлежащие применению нормы материального и процессуального права;</a:t>
            </a:r>
          </a:p>
          <a:p>
            <a:pPr indent="450000" algn="just">
              <a:buClr>
                <a:schemeClr val="tx1"/>
              </a:buClr>
              <a:buSzPct val="90000"/>
              <a:buBlip>
                <a:blip r:embed="rId3"/>
              </a:buBlip>
            </a:pPr>
            <a:r>
              <a:rPr lang="ru-RU" sz="3000" dirty="0" smtClean="0"/>
              <a:t>Возможность принимать обоснованные юридически значимые решения и оформлять их в соответствии с действующим законодательством Российской Федерации; </a:t>
            </a:r>
          </a:p>
          <a:p>
            <a:pPr indent="450000" algn="just">
              <a:buClr>
                <a:schemeClr val="tx1"/>
              </a:buClr>
              <a:buSzPct val="90000"/>
              <a:buBlip>
                <a:blip r:embed="rId3"/>
              </a:buBlip>
            </a:pPr>
            <a:r>
              <a:rPr lang="ru-RU" sz="3000" dirty="0" smtClean="0"/>
              <a:t>Выявлять, пресекать, раскрывать и расследовать правонарушения, посягающие на безопасность личности, общества и государства.</a:t>
            </a:r>
          </a:p>
        </p:txBody>
      </p:sp>
    </p:spTree>
    <p:extLst>
      <p:ext uri="{BB962C8B-B14F-4D97-AF65-F5344CB8AC3E}">
        <p14:creationId xmlns:p14="http://schemas.microsoft.com/office/powerpoint/2010/main" xmlns="" val="2625643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1D407DE-0885-2947-B051-6B35CE924F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6" y="-27384"/>
            <a:ext cx="9134475" cy="3086100"/>
          </a:xfrm>
          <a:prstGeom prst="rect">
            <a:avLst/>
          </a:prstGeom>
        </p:spPr>
      </p:pic>
      <p:sp>
        <p:nvSpPr>
          <p:cNvPr id="25" name="Freeform 24"/>
          <p:cNvSpPr>
            <a:spLocks/>
          </p:cNvSpPr>
          <p:nvPr/>
        </p:nvSpPr>
        <p:spPr bwMode="auto">
          <a:xfrm>
            <a:off x="7567506" y="2090785"/>
            <a:ext cx="1576494" cy="1768674"/>
          </a:xfrm>
          <a:custGeom>
            <a:avLst/>
            <a:gdLst>
              <a:gd name="connsiteX0" fmla="*/ 2086833 w 2086833"/>
              <a:gd name="connsiteY0" fmla="*/ 0 h 2312943"/>
              <a:gd name="connsiteX1" fmla="*/ 2086833 w 2086833"/>
              <a:gd name="connsiteY1" fmla="*/ 2312943 h 2312943"/>
              <a:gd name="connsiteX2" fmla="*/ 0 w 2086833"/>
              <a:gd name="connsiteY2" fmla="*/ 1130920 h 2312943"/>
              <a:gd name="connsiteX3" fmla="*/ 1828800 w 2086833"/>
              <a:gd name="connsiteY3" fmla="*/ 140320 h 231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833" h="2312943">
                <a:moveTo>
                  <a:pt x="2086833" y="0"/>
                </a:moveTo>
                <a:lnTo>
                  <a:pt x="2086833" y="2312943"/>
                </a:lnTo>
                <a:lnTo>
                  <a:pt x="0" y="1130920"/>
                </a:lnTo>
                <a:lnTo>
                  <a:pt x="1828800" y="14032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defTabSz="3429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7580866" y="1399259"/>
            <a:ext cx="1375857" cy="1558016"/>
          </a:xfrm>
          <a:custGeom>
            <a:avLst/>
            <a:gdLst>
              <a:gd name="T0" fmla="*/ 0 w 1154"/>
              <a:gd name="T1" fmla="*/ 0 h 1291"/>
              <a:gd name="T2" fmla="*/ 1154 w 1154"/>
              <a:gd name="T3" fmla="*/ 667 h 1291"/>
              <a:gd name="T4" fmla="*/ 0 w 1154"/>
              <a:gd name="T5" fmla="*/ 1291 h 1291"/>
              <a:gd name="T6" fmla="*/ 0 w 1154"/>
              <a:gd name="T7" fmla="*/ 1291 h 1291"/>
              <a:gd name="T8" fmla="*/ 0 w 1154"/>
              <a:gd name="T9" fmla="*/ 0 h 1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4" h="1291">
                <a:moveTo>
                  <a:pt x="0" y="0"/>
                </a:moveTo>
                <a:lnTo>
                  <a:pt x="1154" y="667"/>
                </a:lnTo>
                <a:lnTo>
                  <a:pt x="0" y="1291"/>
                </a:lnTo>
                <a:lnTo>
                  <a:pt x="0" y="1291"/>
                </a:lnTo>
                <a:lnTo>
                  <a:pt x="0" y="0"/>
                </a:lnTo>
                <a:close/>
              </a:path>
            </a:pathLst>
          </a:custGeom>
          <a:solidFill>
            <a:srgbClr val="55D2F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Freeform 10"/>
          <p:cNvSpPr>
            <a:spLocks/>
          </p:cNvSpPr>
          <p:nvPr/>
        </p:nvSpPr>
        <p:spPr bwMode="auto">
          <a:xfrm>
            <a:off x="6158543" y="2126135"/>
            <a:ext cx="1436662" cy="1593014"/>
          </a:xfrm>
          <a:custGeom>
            <a:avLst/>
            <a:gdLst>
              <a:gd name="T0" fmla="*/ 1205 w 1205"/>
              <a:gd name="T1" fmla="*/ 679 h 1320"/>
              <a:gd name="T2" fmla="*/ 0 w 1205"/>
              <a:gd name="T3" fmla="*/ 1320 h 1320"/>
              <a:gd name="T4" fmla="*/ 0 w 1205"/>
              <a:gd name="T5" fmla="*/ 14 h 1320"/>
              <a:gd name="T6" fmla="*/ 30 w 1205"/>
              <a:gd name="T7" fmla="*/ 0 h 1320"/>
              <a:gd name="T8" fmla="*/ 1205 w 1205"/>
              <a:gd name="T9" fmla="*/ 679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5" h="1320">
                <a:moveTo>
                  <a:pt x="1205" y="679"/>
                </a:moveTo>
                <a:lnTo>
                  <a:pt x="0" y="1320"/>
                </a:lnTo>
                <a:lnTo>
                  <a:pt x="0" y="14"/>
                </a:lnTo>
                <a:lnTo>
                  <a:pt x="30" y="0"/>
                </a:lnTo>
                <a:lnTo>
                  <a:pt x="1205" y="679"/>
                </a:lnTo>
                <a:close/>
              </a:path>
            </a:pathLst>
          </a:custGeom>
          <a:solidFill>
            <a:srgbClr val="7EDAF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Freeform 11"/>
          <p:cNvSpPr>
            <a:spLocks/>
          </p:cNvSpPr>
          <p:nvPr/>
        </p:nvSpPr>
        <p:spPr bwMode="auto">
          <a:xfrm>
            <a:off x="6179971" y="1399317"/>
            <a:ext cx="1400894" cy="1558016"/>
          </a:xfrm>
          <a:custGeom>
            <a:avLst/>
            <a:gdLst>
              <a:gd name="T0" fmla="*/ 1175 w 1175"/>
              <a:gd name="T1" fmla="*/ 0 h 1291"/>
              <a:gd name="T2" fmla="*/ 1175 w 1175"/>
              <a:gd name="T3" fmla="*/ 1291 h 1291"/>
              <a:gd name="T4" fmla="*/ 1173 w 1175"/>
              <a:gd name="T5" fmla="*/ 1291 h 1291"/>
              <a:gd name="T6" fmla="*/ 0 w 1175"/>
              <a:gd name="T7" fmla="*/ 610 h 1291"/>
              <a:gd name="T8" fmla="*/ 1175 w 1175"/>
              <a:gd name="T9" fmla="*/ 0 h 1291"/>
              <a:gd name="T10" fmla="*/ 1175 w 1175"/>
              <a:gd name="T11" fmla="*/ 0 h 1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75" h="1291">
                <a:moveTo>
                  <a:pt x="1175" y="0"/>
                </a:moveTo>
                <a:lnTo>
                  <a:pt x="1175" y="1291"/>
                </a:lnTo>
                <a:lnTo>
                  <a:pt x="1173" y="1291"/>
                </a:lnTo>
                <a:lnTo>
                  <a:pt x="0" y="610"/>
                </a:lnTo>
                <a:lnTo>
                  <a:pt x="1175" y="0"/>
                </a:lnTo>
                <a:lnTo>
                  <a:pt x="1175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Freeform 12"/>
          <p:cNvSpPr>
            <a:spLocks/>
          </p:cNvSpPr>
          <p:nvPr/>
        </p:nvSpPr>
        <p:spPr bwMode="auto">
          <a:xfrm>
            <a:off x="4601465" y="2110298"/>
            <a:ext cx="1557079" cy="1593014"/>
          </a:xfrm>
          <a:custGeom>
            <a:avLst/>
            <a:gdLst>
              <a:gd name="T0" fmla="*/ 1306 w 1306"/>
              <a:gd name="T1" fmla="*/ 0 h 1320"/>
              <a:gd name="T2" fmla="*/ 1306 w 1306"/>
              <a:gd name="T3" fmla="*/ 1320 h 1320"/>
              <a:gd name="T4" fmla="*/ 0 w 1306"/>
              <a:gd name="T5" fmla="*/ 682 h 1320"/>
              <a:gd name="T6" fmla="*/ 1306 w 1306"/>
              <a:gd name="T7" fmla="*/ 0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06" h="1320">
                <a:moveTo>
                  <a:pt x="1306" y="0"/>
                </a:moveTo>
                <a:lnTo>
                  <a:pt x="1306" y="1320"/>
                </a:lnTo>
                <a:lnTo>
                  <a:pt x="0" y="682"/>
                </a:lnTo>
                <a:lnTo>
                  <a:pt x="1306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-3" y="-7358"/>
            <a:ext cx="4986032" cy="3630839"/>
          </a:xfrm>
          <a:custGeom>
            <a:avLst/>
            <a:gdLst>
              <a:gd name="connsiteX0" fmla="*/ 0 w 6648038"/>
              <a:gd name="connsiteY0" fmla="*/ 0 h 4841115"/>
              <a:gd name="connsiteX1" fmla="*/ 1162864 w 6648038"/>
              <a:gd name="connsiteY1" fmla="*/ 0 h 4841115"/>
              <a:gd name="connsiteX2" fmla="*/ 6648038 w 6648038"/>
              <a:gd name="connsiteY2" fmla="*/ 3223965 h 4841115"/>
              <a:gd name="connsiteX3" fmla="*/ 3570444 w 6648038"/>
              <a:gd name="connsiteY3" fmla="*/ 4841115 h 4841115"/>
              <a:gd name="connsiteX4" fmla="*/ 0 w 6648038"/>
              <a:gd name="connsiteY4" fmla="*/ 2862839 h 4841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8038" h="4841115">
                <a:moveTo>
                  <a:pt x="0" y="0"/>
                </a:moveTo>
                <a:lnTo>
                  <a:pt x="1162864" y="0"/>
                </a:lnTo>
                <a:lnTo>
                  <a:pt x="6648038" y="3223965"/>
                </a:lnTo>
                <a:lnTo>
                  <a:pt x="3570444" y="4841115"/>
                </a:lnTo>
                <a:lnTo>
                  <a:pt x="0" y="2862839"/>
                </a:lnTo>
                <a:close/>
              </a:path>
            </a:pathLst>
          </a:custGeom>
          <a:gradFill flip="none" rotWithShape="1">
            <a:gsLst>
              <a:gs pos="0">
                <a:srgbClr val="04BEFE">
                  <a:alpha val="52000"/>
                </a:srgbClr>
              </a:gs>
              <a:gs pos="100000">
                <a:srgbClr val="4498EC">
                  <a:alpha val="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5" name="Freeform 44"/>
          <p:cNvSpPr>
            <a:spLocks/>
          </p:cNvSpPr>
          <p:nvPr/>
        </p:nvSpPr>
        <p:spPr bwMode="auto">
          <a:xfrm>
            <a:off x="-1" y="906804"/>
            <a:ext cx="3700785" cy="3393707"/>
          </a:xfrm>
          <a:custGeom>
            <a:avLst/>
            <a:gdLst>
              <a:gd name="connsiteX0" fmla="*/ 0 w 4927653"/>
              <a:gd name="connsiteY0" fmla="*/ 0 h 4464186"/>
              <a:gd name="connsiteX1" fmla="*/ 4927653 w 4927653"/>
              <a:gd name="connsiteY1" fmla="*/ 2867161 h 4464186"/>
              <a:gd name="connsiteX2" fmla="*/ 4357741 w 4927653"/>
              <a:gd name="connsiteY2" fmla="*/ 3164023 h 4464186"/>
              <a:gd name="connsiteX3" fmla="*/ 2228903 w 4927653"/>
              <a:gd name="connsiteY3" fmla="*/ 4272099 h 4464186"/>
              <a:gd name="connsiteX4" fmla="*/ 1984428 w 4927653"/>
              <a:gd name="connsiteY4" fmla="*/ 4392749 h 4464186"/>
              <a:gd name="connsiteX5" fmla="*/ 1857428 w 4927653"/>
              <a:gd name="connsiteY5" fmla="*/ 4464186 h 4464186"/>
              <a:gd name="connsiteX6" fmla="*/ 0 w 4927653"/>
              <a:gd name="connsiteY6" fmla="*/ 3491824 h 4464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27653" h="4464186">
                <a:moveTo>
                  <a:pt x="0" y="0"/>
                </a:moveTo>
                <a:lnTo>
                  <a:pt x="4927653" y="2867161"/>
                </a:lnTo>
                <a:lnTo>
                  <a:pt x="4357741" y="3164023"/>
                </a:lnTo>
                <a:lnTo>
                  <a:pt x="2228903" y="4272099"/>
                </a:lnTo>
                <a:lnTo>
                  <a:pt x="1984428" y="4392749"/>
                </a:lnTo>
                <a:lnTo>
                  <a:pt x="1857428" y="4464186"/>
                </a:lnTo>
                <a:lnTo>
                  <a:pt x="0" y="349182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defTabSz="3429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auto">
          <a:xfrm>
            <a:off x="-1" y="906806"/>
            <a:ext cx="3700785" cy="2405313"/>
          </a:xfrm>
          <a:custGeom>
            <a:avLst/>
            <a:gdLst>
              <a:gd name="connsiteX0" fmla="*/ 0 w 4927653"/>
              <a:gd name="connsiteY0" fmla="*/ 0 h 3164023"/>
              <a:gd name="connsiteX1" fmla="*/ 4927653 w 4927653"/>
              <a:gd name="connsiteY1" fmla="*/ 2867161 h 3164023"/>
              <a:gd name="connsiteX2" fmla="*/ 4357741 w 4927653"/>
              <a:gd name="connsiteY2" fmla="*/ 3164023 h 3164023"/>
              <a:gd name="connsiteX3" fmla="*/ 0 w 4927653"/>
              <a:gd name="connsiteY3" fmla="*/ 627164 h 3164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7653" h="3164023">
                <a:moveTo>
                  <a:pt x="0" y="0"/>
                </a:moveTo>
                <a:lnTo>
                  <a:pt x="4927653" y="2867161"/>
                </a:lnTo>
                <a:lnTo>
                  <a:pt x="4357741" y="3164023"/>
                </a:lnTo>
                <a:lnTo>
                  <a:pt x="0" y="627164"/>
                </a:lnTo>
                <a:close/>
              </a:path>
            </a:pathLst>
          </a:custGeom>
          <a:gradFill flip="none" rotWithShape="1">
            <a:gsLst>
              <a:gs pos="0">
                <a:srgbClr val="38CAFE"/>
              </a:gs>
              <a:gs pos="53000">
                <a:srgbClr val="A9E8FF">
                  <a:alpha val="4000"/>
                </a:srgbClr>
              </a:gs>
              <a:gs pos="100000">
                <a:srgbClr val="FFFFFF">
                  <a:alpha val="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defTabSz="3429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-4" y="940548"/>
            <a:ext cx="9144005" cy="3901678"/>
          </a:xfrm>
          <a:custGeom>
            <a:avLst/>
            <a:gdLst>
              <a:gd name="connsiteX0" fmla="*/ 10215615 w 12175385"/>
              <a:gd name="connsiteY0" fmla="*/ 0 h 5132388"/>
              <a:gd name="connsiteX1" fmla="*/ 12175385 w 12175385"/>
              <a:gd name="connsiteY1" fmla="*/ 1133839 h 5132388"/>
              <a:gd name="connsiteX2" fmla="*/ 12175385 w 12175385"/>
              <a:gd name="connsiteY2" fmla="*/ 1914889 h 5132388"/>
              <a:gd name="connsiteX3" fmla="*/ 10215615 w 12175385"/>
              <a:gd name="connsiteY3" fmla="*/ 781050 h 5132388"/>
              <a:gd name="connsiteX4" fmla="*/ 1857428 w 12175385"/>
              <a:gd name="connsiteY4" fmla="*/ 5132388 h 5132388"/>
              <a:gd name="connsiteX5" fmla="*/ 0 w 12175385"/>
              <a:gd name="connsiteY5" fmla="*/ 4157340 h 5132388"/>
              <a:gd name="connsiteX6" fmla="*/ 0 w 12175385"/>
              <a:gd name="connsiteY6" fmla="*/ 3376290 h 5132388"/>
              <a:gd name="connsiteX7" fmla="*/ 1857428 w 12175385"/>
              <a:gd name="connsiteY7" fmla="*/ 4351338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75385" h="5132388">
                <a:moveTo>
                  <a:pt x="10215615" y="0"/>
                </a:moveTo>
                <a:lnTo>
                  <a:pt x="12175385" y="1133839"/>
                </a:lnTo>
                <a:lnTo>
                  <a:pt x="12175385" y="1914889"/>
                </a:lnTo>
                <a:lnTo>
                  <a:pt x="10215615" y="781050"/>
                </a:lnTo>
                <a:lnTo>
                  <a:pt x="1857428" y="5132388"/>
                </a:lnTo>
                <a:lnTo>
                  <a:pt x="0" y="4157340"/>
                </a:lnTo>
                <a:lnTo>
                  <a:pt x="0" y="3376290"/>
                </a:lnTo>
                <a:lnTo>
                  <a:pt x="1857428" y="435133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76200" dist="50800" dir="5400000" algn="tl" rotWithShape="0">
              <a:schemeClr val="accent1">
                <a:lumMod val="75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1" y="4095297"/>
            <a:ext cx="1397708" cy="1040845"/>
          </a:xfrm>
          <a:custGeom>
            <a:avLst/>
            <a:gdLst>
              <a:gd name="connsiteX0" fmla="*/ 0 w 1863609"/>
              <a:gd name="connsiteY0" fmla="*/ 0 h 1387792"/>
              <a:gd name="connsiteX1" fmla="*/ 1863609 w 1863609"/>
              <a:gd name="connsiteY1" fmla="*/ 990256 h 1387792"/>
              <a:gd name="connsiteX2" fmla="*/ 1113400 w 1863609"/>
              <a:gd name="connsiteY2" fmla="*/ 1387792 h 1387792"/>
              <a:gd name="connsiteX3" fmla="*/ 0 w 1863609"/>
              <a:gd name="connsiteY3" fmla="*/ 1387792 h 1387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3609" h="1387792">
                <a:moveTo>
                  <a:pt x="0" y="0"/>
                </a:moveTo>
                <a:lnTo>
                  <a:pt x="1863609" y="990256"/>
                </a:lnTo>
                <a:lnTo>
                  <a:pt x="1113400" y="1387792"/>
                </a:lnTo>
                <a:lnTo>
                  <a:pt x="0" y="1387792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67C8DE2B-FDE4-6C4F-B882-7E383D41996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1391" y="2566464"/>
            <a:ext cx="1472637" cy="1077038"/>
          </a:xfrm>
          <a:prstGeom prst="rect">
            <a:avLst/>
          </a:prstGeom>
        </p:spPr>
      </p:pic>
      <p:sp>
        <p:nvSpPr>
          <p:cNvPr id="18" name="Rectangle 70">
            <a:extLst>
              <a:ext uri="{FF2B5EF4-FFF2-40B4-BE49-F238E27FC236}">
                <a16:creationId xmlns:a16="http://schemas.microsoft.com/office/drawing/2014/main" xmlns="" id="{63608C4C-5367-4F24-949A-A6327E09C602}"/>
              </a:ext>
            </a:extLst>
          </p:cNvPr>
          <p:cNvSpPr/>
          <p:nvPr/>
        </p:nvSpPr>
        <p:spPr>
          <a:xfrm>
            <a:off x="2987824" y="5106415"/>
            <a:ext cx="4991849" cy="482825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algn="ctr" defTabSz="342900"/>
            <a:r>
              <a:rPr lang="ru-RU" altLang="ru-RU" sz="2800" b="1" dirty="0">
                <a:solidFill>
                  <a:srgbClr val="0070C0"/>
                </a:solidFill>
              </a:rPr>
              <a:t>СПАСИБО ЗА ВНИМАНИЕ</a:t>
            </a:r>
            <a:r>
              <a:rPr lang="ru-RU" sz="2400" dirty="0">
                <a:solidFill>
                  <a:schemeClr val="accent1"/>
                </a:solidFill>
                <a:latin typeface="Bahnschrift SemiBold Condensed" panose="020B0502040204020203" pitchFamily="34" charset="0"/>
              </a:rPr>
              <a:t>!</a:t>
            </a:r>
            <a:endParaRPr lang="en-US" sz="2400" b="1" dirty="0">
              <a:ln w="0">
                <a:noFill/>
              </a:ln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0976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1">
            <a:extLst>
              <a:ext uri="{FF2B5EF4-FFF2-40B4-BE49-F238E27FC236}">
                <a16:creationId xmlns:a16="http://schemas.microsoft.com/office/drawing/2014/main" xmlns="" id="{5672858B-0C40-B842-A796-8568E232E9C5}"/>
              </a:ext>
            </a:extLst>
          </p:cNvPr>
          <p:cNvSpPr txBox="1">
            <a:spLocks/>
          </p:cNvSpPr>
          <p:nvPr/>
        </p:nvSpPr>
        <p:spPr>
          <a:xfrm>
            <a:off x="200528" y="328136"/>
            <a:ext cx="9099515" cy="424322"/>
          </a:xfrm>
          <a:prstGeom prst="rect">
            <a:avLst/>
          </a:prstGeom>
        </p:spPr>
        <p:txBody>
          <a:bodyPr vert="horz" lIns="68571" tIns="34286" rIns="68571" bIns="34286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800" b="1" dirty="0">
                <a:solidFill>
                  <a:schemeClr val="bg1"/>
                </a:solidFill>
              </a:rPr>
              <a:t>РЕМОНТ</a:t>
            </a:r>
          </a:p>
        </p:txBody>
      </p:sp>
      <p:grpSp>
        <p:nvGrpSpPr>
          <p:cNvPr id="2" name="Группа 8"/>
          <p:cNvGrpSpPr/>
          <p:nvPr/>
        </p:nvGrpSpPr>
        <p:grpSpPr>
          <a:xfrm>
            <a:off x="-2011643" y="-3109322"/>
            <a:ext cx="13523856" cy="7694036"/>
            <a:chOff x="-2011643" y="-3109322"/>
            <a:chExt cx="13523856" cy="7694036"/>
          </a:xfrm>
        </p:grpSpPr>
        <p:sp>
          <p:nvSpPr>
            <p:cNvPr id="17" name="Freeform 22">
              <a:extLst>
                <a:ext uri="{FF2B5EF4-FFF2-40B4-BE49-F238E27FC236}">
                  <a16:creationId xmlns:a16="http://schemas.microsoft.com/office/drawing/2014/main" xmlns="" id="{8F104BEC-F3A1-244F-99E4-C58F3E5E6E52}"/>
                </a:ext>
              </a:extLst>
            </p:cNvPr>
            <p:cNvSpPr/>
            <p:nvPr/>
          </p:nvSpPr>
          <p:spPr>
            <a:xfrm rot="12900000">
              <a:off x="-2011643" y="-3109322"/>
              <a:ext cx="13523856" cy="7694036"/>
            </a:xfrm>
            <a:custGeom>
              <a:avLst/>
              <a:gdLst>
                <a:gd name="connsiteX0" fmla="*/ 10215615 w 12175385"/>
                <a:gd name="connsiteY0" fmla="*/ 0 h 5132388"/>
                <a:gd name="connsiteX1" fmla="*/ 12175385 w 12175385"/>
                <a:gd name="connsiteY1" fmla="*/ 1133839 h 5132388"/>
                <a:gd name="connsiteX2" fmla="*/ 12175385 w 12175385"/>
                <a:gd name="connsiteY2" fmla="*/ 1914889 h 5132388"/>
                <a:gd name="connsiteX3" fmla="*/ 10215615 w 12175385"/>
                <a:gd name="connsiteY3" fmla="*/ 781050 h 5132388"/>
                <a:gd name="connsiteX4" fmla="*/ 1857428 w 12175385"/>
                <a:gd name="connsiteY4" fmla="*/ 5132388 h 5132388"/>
                <a:gd name="connsiteX5" fmla="*/ 0 w 12175385"/>
                <a:gd name="connsiteY5" fmla="*/ 4157340 h 5132388"/>
                <a:gd name="connsiteX6" fmla="*/ 0 w 12175385"/>
                <a:gd name="connsiteY6" fmla="*/ 3376290 h 5132388"/>
                <a:gd name="connsiteX7" fmla="*/ 1857428 w 12175385"/>
                <a:gd name="connsiteY7" fmla="*/ 4351338 h 51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75385" h="5132388">
                  <a:moveTo>
                    <a:pt x="10215615" y="0"/>
                  </a:moveTo>
                  <a:lnTo>
                    <a:pt x="12175385" y="1133839"/>
                  </a:lnTo>
                  <a:lnTo>
                    <a:pt x="12175385" y="1914889"/>
                  </a:lnTo>
                  <a:lnTo>
                    <a:pt x="10215615" y="781050"/>
                  </a:lnTo>
                  <a:lnTo>
                    <a:pt x="1857428" y="5132388"/>
                  </a:lnTo>
                  <a:lnTo>
                    <a:pt x="0" y="4157340"/>
                  </a:lnTo>
                  <a:lnTo>
                    <a:pt x="0" y="3376290"/>
                  </a:lnTo>
                  <a:lnTo>
                    <a:pt x="1857428" y="4351338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76200" dist="50800" dir="5400000" algn="tl" rotWithShape="0">
                <a:schemeClr val="accent1">
                  <a:lumMod val="75000"/>
                  <a:alpha val="2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" name="Группа 7"/>
            <p:cNvGrpSpPr>
              <a:grpSpLocks noChangeAspect="1"/>
            </p:cNvGrpSpPr>
            <p:nvPr/>
          </p:nvGrpSpPr>
          <p:grpSpPr>
            <a:xfrm>
              <a:off x="0" y="-5023"/>
              <a:ext cx="1397708" cy="1273784"/>
              <a:chOff x="0" y="-5023"/>
              <a:chExt cx="1397708" cy="1273784"/>
            </a:xfrm>
          </p:grpSpPr>
          <p:sp>
            <p:nvSpPr>
              <p:cNvPr id="18" name="Freeform 46">
                <a:extLst>
                  <a:ext uri="{FF2B5EF4-FFF2-40B4-BE49-F238E27FC236}">
                    <a16:creationId xmlns:a16="http://schemas.microsoft.com/office/drawing/2014/main" xmlns="" id="{7BC94787-AB04-404B-9BAB-B963520D5FF0}"/>
                  </a:ext>
                </a:extLst>
              </p:cNvPr>
              <p:cNvSpPr/>
              <p:nvPr/>
            </p:nvSpPr>
            <p:spPr>
              <a:xfrm>
                <a:off x="0" y="-5023"/>
                <a:ext cx="1397708" cy="1273784"/>
              </a:xfrm>
              <a:custGeom>
                <a:avLst/>
                <a:gdLst>
                  <a:gd name="connsiteX0" fmla="*/ 0 w 1863609"/>
                  <a:gd name="connsiteY0" fmla="*/ 0 h 1387792"/>
                  <a:gd name="connsiteX1" fmla="*/ 1863609 w 1863609"/>
                  <a:gd name="connsiteY1" fmla="*/ 990256 h 1387792"/>
                  <a:gd name="connsiteX2" fmla="*/ 1113400 w 1863609"/>
                  <a:gd name="connsiteY2" fmla="*/ 1387792 h 1387792"/>
                  <a:gd name="connsiteX3" fmla="*/ 0 w 1863609"/>
                  <a:gd name="connsiteY3" fmla="*/ 1387792 h 1387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63609" h="1387792">
                    <a:moveTo>
                      <a:pt x="0" y="0"/>
                    </a:moveTo>
                    <a:lnTo>
                      <a:pt x="1863609" y="990256"/>
                    </a:lnTo>
                    <a:lnTo>
                      <a:pt x="1113400" y="1387792"/>
                    </a:lnTo>
                    <a:lnTo>
                      <a:pt x="0" y="1387792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1" name="Рисунок 10">
                <a:extLst>
                  <a:ext uri="{FF2B5EF4-FFF2-40B4-BE49-F238E27FC236}">
                    <a16:creationId xmlns:a16="http://schemas.microsoft.com/office/drawing/2014/main" xmlns="" id="{124643CC-773E-4940-87FD-25D692E7CB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00528" y="586151"/>
                <a:ext cx="557810" cy="543952"/>
              </a:xfrm>
              <a:prstGeom prst="rect">
                <a:avLst/>
              </a:prstGeom>
            </p:spPr>
          </p:pic>
        </p:grpSp>
      </p:grp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16614483-D788-4B09-8D24-4D9A01DCFDEC}"/>
              </a:ext>
            </a:extLst>
          </p:cNvPr>
          <p:cNvSpPr txBox="1">
            <a:spLocks/>
          </p:cNvSpPr>
          <p:nvPr/>
        </p:nvSpPr>
        <p:spPr>
          <a:xfrm>
            <a:off x="1475656" y="332656"/>
            <a:ext cx="7272808" cy="864096"/>
          </a:xfrm>
          <a:prstGeom prst="rect">
            <a:avLst/>
          </a:prstGeom>
        </p:spPr>
        <p:txBody>
          <a:bodyPr vert="horz" lIns="68571" tIns="34286" rIns="68571" bIns="34286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 smtClean="0">
              <a:solidFill>
                <a:schemeClr val="bg1"/>
              </a:solidFill>
              <a:latin typeface="+mn-lt"/>
            </a:endParaRPr>
          </a:p>
          <a:p>
            <a:endParaRPr lang="ru-RU" sz="32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E5AE939-B07A-4B13-995F-2B37D36D1846}"/>
              </a:ext>
            </a:extLst>
          </p:cNvPr>
          <p:cNvSpPr txBox="1"/>
          <p:nvPr/>
        </p:nvSpPr>
        <p:spPr>
          <a:xfrm>
            <a:off x="539552" y="2723436"/>
            <a:ext cx="8197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обучающихся по специальности 40.05.01 Правовое обеспечение национальной безопасности.</a:t>
            </a:r>
            <a:endParaRPr lang="ru-RU" sz="2800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1331640" y="467961"/>
            <a:ext cx="7812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spcBef>
                <a:spcPct val="0"/>
              </a:spcBef>
            </a:pPr>
            <a:r>
              <a:rPr lang="ru-RU" sz="3200" dirty="0" smtClean="0">
                <a:solidFill>
                  <a:schemeClr val="bg1"/>
                </a:solidFill>
              </a:rPr>
              <a:t>Дисциплина </a:t>
            </a:r>
            <a:r>
              <a:rPr lang="ru-RU" sz="3200" dirty="0" smtClean="0">
                <a:solidFill>
                  <a:schemeClr val="bg1"/>
                </a:solidFill>
                <a:ea typeface="+mj-ea"/>
                <a:cs typeface="+mj-cs"/>
              </a:rPr>
              <a:t>предназначена для</a:t>
            </a:r>
          </a:p>
        </p:txBody>
      </p:sp>
    </p:spTree>
    <p:extLst>
      <p:ext uri="{BB962C8B-B14F-4D97-AF65-F5344CB8AC3E}">
        <p14:creationId xmlns:p14="http://schemas.microsoft.com/office/powerpoint/2010/main" xmlns="" val="2625643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1">
            <a:extLst>
              <a:ext uri="{FF2B5EF4-FFF2-40B4-BE49-F238E27FC236}">
                <a16:creationId xmlns:a16="http://schemas.microsoft.com/office/drawing/2014/main" xmlns="" id="{5672858B-0C40-B842-A796-8568E232E9C5}"/>
              </a:ext>
            </a:extLst>
          </p:cNvPr>
          <p:cNvSpPr txBox="1">
            <a:spLocks/>
          </p:cNvSpPr>
          <p:nvPr/>
        </p:nvSpPr>
        <p:spPr>
          <a:xfrm>
            <a:off x="200528" y="328136"/>
            <a:ext cx="9099515" cy="424322"/>
          </a:xfrm>
          <a:prstGeom prst="rect">
            <a:avLst/>
          </a:prstGeom>
        </p:spPr>
        <p:txBody>
          <a:bodyPr vert="horz" lIns="68571" tIns="34286" rIns="68571" bIns="34286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800" b="1" dirty="0">
                <a:solidFill>
                  <a:schemeClr val="bg1"/>
                </a:solidFill>
              </a:rPr>
              <a:t>РЕМОНТ</a:t>
            </a:r>
          </a:p>
        </p:txBody>
      </p:sp>
      <p:grpSp>
        <p:nvGrpSpPr>
          <p:cNvPr id="2" name="Группа 8"/>
          <p:cNvGrpSpPr/>
          <p:nvPr/>
        </p:nvGrpSpPr>
        <p:grpSpPr>
          <a:xfrm>
            <a:off x="-2011643" y="-3109322"/>
            <a:ext cx="13523856" cy="7694036"/>
            <a:chOff x="-2011643" y="-3109322"/>
            <a:chExt cx="13523856" cy="7694036"/>
          </a:xfrm>
        </p:grpSpPr>
        <p:sp>
          <p:nvSpPr>
            <p:cNvPr id="17" name="Freeform 22">
              <a:extLst>
                <a:ext uri="{FF2B5EF4-FFF2-40B4-BE49-F238E27FC236}">
                  <a16:creationId xmlns:a16="http://schemas.microsoft.com/office/drawing/2014/main" xmlns="" id="{8F104BEC-F3A1-244F-99E4-C58F3E5E6E52}"/>
                </a:ext>
              </a:extLst>
            </p:cNvPr>
            <p:cNvSpPr/>
            <p:nvPr/>
          </p:nvSpPr>
          <p:spPr>
            <a:xfrm rot="12900000">
              <a:off x="-2011643" y="-3109322"/>
              <a:ext cx="13523856" cy="7694036"/>
            </a:xfrm>
            <a:custGeom>
              <a:avLst/>
              <a:gdLst>
                <a:gd name="connsiteX0" fmla="*/ 10215615 w 12175385"/>
                <a:gd name="connsiteY0" fmla="*/ 0 h 5132388"/>
                <a:gd name="connsiteX1" fmla="*/ 12175385 w 12175385"/>
                <a:gd name="connsiteY1" fmla="*/ 1133839 h 5132388"/>
                <a:gd name="connsiteX2" fmla="*/ 12175385 w 12175385"/>
                <a:gd name="connsiteY2" fmla="*/ 1914889 h 5132388"/>
                <a:gd name="connsiteX3" fmla="*/ 10215615 w 12175385"/>
                <a:gd name="connsiteY3" fmla="*/ 781050 h 5132388"/>
                <a:gd name="connsiteX4" fmla="*/ 1857428 w 12175385"/>
                <a:gd name="connsiteY4" fmla="*/ 5132388 h 5132388"/>
                <a:gd name="connsiteX5" fmla="*/ 0 w 12175385"/>
                <a:gd name="connsiteY5" fmla="*/ 4157340 h 5132388"/>
                <a:gd name="connsiteX6" fmla="*/ 0 w 12175385"/>
                <a:gd name="connsiteY6" fmla="*/ 3376290 h 5132388"/>
                <a:gd name="connsiteX7" fmla="*/ 1857428 w 12175385"/>
                <a:gd name="connsiteY7" fmla="*/ 4351338 h 51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75385" h="5132388">
                  <a:moveTo>
                    <a:pt x="10215615" y="0"/>
                  </a:moveTo>
                  <a:lnTo>
                    <a:pt x="12175385" y="1133839"/>
                  </a:lnTo>
                  <a:lnTo>
                    <a:pt x="12175385" y="1914889"/>
                  </a:lnTo>
                  <a:lnTo>
                    <a:pt x="10215615" y="781050"/>
                  </a:lnTo>
                  <a:lnTo>
                    <a:pt x="1857428" y="5132388"/>
                  </a:lnTo>
                  <a:lnTo>
                    <a:pt x="0" y="4157340"/>
                  </a:lnTo>
                  <a:lnTo>
                    <a:pt x="0" y="3376290"/>
                  </a:lnTo>
                  <a:lnTo>
                    <a:pt x="1857428" y="4351338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76200" dist="50800" dir="5400000" algn="tl" rotWithShape="0">
                <a:schemeClr val="accent1">
                  <a:lumMod val="75000"/>
                  <a:alpha val="2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" name="Группа 7"/>
            <p:cNvGrpSpPr>
              <a:grpSpLocks noChangeAspect="1"/>
            </p:cNvGrpSpPr>
            <p:nvPr/>
          </p:nvGrpSpPr>
          <p:grpSpPr>
            <a:xfrm>
              <a:off x="0" y="-5023"/>
              <a:ext cx="1397708" cy="1273784"/>
              <a:chOff x="0" y="-5023"/>
              <a:chExt cx="1397708" cy="1273784"/>
            </a:xfrm>
          </p:grpSpPr>
          <p:sp>
            <p:nvSpPr>
              <p:cNvPr id="18" name="Freeform 46">
                <a:extLst>
                  <a:ext uri="{FF2B5EF4-FFF2-40B4-BE49-F238E27FC236}">
                    <a16:creationId xmlns:a16="http://schemas.microsoft.com/office/drawing/2014/main" xmlns="" id="{7BC94787-AB04-404B-9BAB-B963520D5FF0}"/>
                  </a:ext>
                </a:extLst>
              </p:cNvPr>
              <p:cNvSpPr/>
              <p:nvPr/>
            </p:nvSpPr>
            <p:spPr>
              <a:xfrm>
                <a:off x="0" y="-5023"/>
                <a:ext cx="1397708" cy="1273784"/>
              </a:xfrm>
              <a:custGeom>
                <a:avLst/>
                <a:gdLst>
                  <a:gd name="connsiteX0" fmla="*/ 0 w 1863609"/>
                  <a:gd name="connsiteY0" fmla="*/ 0 h 1387792"/>
                  <a:gd name="connsiteX1" fmla="*/ 1863609 w 1863609"/>
                  <a:gd name="connsiteY1" fmla="*/ 990256 h 1387792"/>
                  <a:gd name="connsiteX2" fmla="*/ 1113400 w 1863609"/>
                  <a:gd name="connsiteY2" fmla="*/ 1387792 h 1387792"/>
                  <a:gd name="connsiteX3" fmla="*/ 0 w 1863609"/>
                  <a:gd name="connsiteY3" fmla="*/ 1387792 h 1387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63609" h="1387792">
                    <a:moveTo>
                      <a:pt x="0" y="0"/>
                    </a:moveTo>
                    <a:lnTo>
                      <a:pt x="1863609" y="990256"/>
                    </a:lnTo>
                    <a:lnTo>
                      <a:pt x="1113400" y="1387792"/>
                    </a:lnTo>
                    <a:lnTo>
                      <a:pt x="0" y="1387792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1" name="Рисунок 10">
                <a:extLst>
                  <a:ext uri="{FF2B5EF4-FFF2-40B4-BE49-F238E27FC236}">
                    <a16:creationId xmlns:a16="http://schemas.microsoft.com/office/drawing/2014/main" xmlns="" id="{124643CC-773E-4940-87FD-25D692E7CB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00528" y="586151"/>
                <a:ext cx="557810" cy="543952"/>
              </a:xfrm>
              <a:prstGeom prst="rect">
                <a:avLst/>
              </a:prstGeom>
            </p:spPr>
          </p:pic>
        </p:grpSp>
      </p:grp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16614483-D788-4B09-8D24-4D9A01DCFDEC}"/>
              </a:ext>
            </a:extLst>
          </p:cNvPr>
          <p:cNvSpPr txBox="1">
            <a:spLocks/>
          </p:cNvSpPr>
          <p:nvPr/>
        </p:nvSpPr>
        <p:spPr>
          <a:xfrm>
            <a:off x="1709683" y="575534"/>
            <a:ext cx="9099515" cy="424322"/>
          </a:xfrm>
          <a:prstGeom prst="rect">
            <a:avLst/>
          </a:prstGeom>
        </p:spPr>
        <p:txBody>
          <a:bodyPr vert="horz" lIns="68571" tIns="34286" rIns="68571" bIns="34286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16614483-D788-4B09-8D24-4D9A01DCFDEC}"/>
              </a:ext>
            </a:extLst>
          </p:cNvPr>
          <p:cNvSpPr txBox="1">
            <a:spLocks/>
          </p:cNvSpPr>
          <p:nvPr/>
        </p:nvSpPr>
        <p:spPr>
          <a:xfrm>
            <a:off x="1331640" y="332656"/>
            <a:ext cx="7812360" cy="864096"/>
          </a:xfrm>
          <a:prstGeom prst="rect">
            <a:avLst/>
          </a:prstGeom>
        </p:spPr>
        <p:txBody>
          <a:bodyPr vert="horz" lIns="68571" tIns="34286" rIns="68571" bIns="34286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chemeClr val="bg1"/>
                </a:solidFill>
                <a:latin typeface="+mn-lt"/>
              </a:rPr>
              <a:t>Цель освоения дисциплины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E5AE939-B07A-4B13-995F-2B37D36D1846}"/>
              </a:ext>
            </a:extLst>
          </p:cNvPr>
          <p:cNvSpPr txBox="1"/>
          <p:nvPr/>
        </p:nvSpPr>
        <p:spPr>
          <a:xfrm>
            <a:off x="467544" y="2049810"/>
            <a:ext cx="819840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000" algn="just">
              <a:buClr>
                <a:schemeClr val="tx1"/>
              </a:buClr>
              <a:buSzPct val="90000"/>
            </a:pPr>
            <a:r>
              <a:rPr lang="ru-RU" sz="3200" dirty="0" smtClean="0"/>
              <a:t>Подготовка обучающихся к практической правовой деятельности по обеспечению законности и правопорядка, безопасности личности, общества и государства путем выработки умений и навыков правильного составления, толкования, оформления юридических документов. </a:t>
            </a:r>
          </a:p>
        </p:txBody>
      </p:sp>
    </p:spTree>
    <p:extLst>
      <p:ext uri="{BB962C8B-B14F-4D97-AF65-F5344CB8AC3E}">
        <p14:creationId xmlns:p14="http://schemas.microsoft.com/office/powerpoint/2010/main" xmlns="" val="2625643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1">
            <a:extLst>
              <a:ext uri="{FF2B5EF4-FFF2-40B4-BE49-F238E27FC236}">
                <a16:creationId xmlns:a16="http://schemas.microsoft.com/office/drawing/2014/main" xmlns="" id="{5672858B-0C40-B842-A796-8568E232E9C5}"/>
              </a:ext>
            </a:extLst>
          </p:cNvPr>
          <p:cNvSpPr txBox="1">
            <a:spLocks/>
          </p:cNvSpPr>
          <p:nvPr/>
        </p:nvSpPr>
        <p:spPr>
          <a:xfrm>
            <a:off x="200528" y="328136"/>
            <a:ext cx="9099515" cy="424322"/>
          </a:xfrm>
          <a:prstGeom prst="rect">
            <a:avLst/>
          </a:prstGeom>
        </p:spPr>
        <p:txBody>
          <a:bodyPr vert="horz" lIns="68571" tIns="34286" rIns="68571" bIns="34286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800" b="1" dirty="0">
                <a:solidFill>
                  <a:schemeClr val="bg1"/>
                </a:solidFill>
              </a:rPr>
              <a:t>РЕМОНТ</a:t>
            </a:r>
          </a:p>
        </p:txBody>
      </p:sp>
      <p:grpSp>
        <p:nvGrpSpPr>
          <p:cNvPr id="2" name="Группа 8"/>
          <p:cNvGrpSpPr/>
          <p:nvPr/>
        </p:nvGrpSpPr>
        <p:grpSpPr>
          <a:xfrm>
            <a:off x="-2011643" y="-3109322"/>
            <a:ext cx="13523856" cy="7694036"/>
            <a:chOff x="-2011643" y="-3109322"/>
            <a:chExt cx="13523856" cy="7694036"/>
          </a:xfrm>
        </p:grpSpPr>
        <p:sp>
          <p:nvSpPr>
            <p:cNvPr id="17" name="Freeform 22">
              <a:extLst>
                <a:ext uri="{FF2B5EF4-FFF2-40B4-BE49-F238E27FC236}">
                  <a16:creationId xmlns:a16="http://schemas.microsoft.com/office/drawing/2014/main" xmlns="" id="{8F104BEC-F3A1-244F-99E4-C58F3E5E6E52}"/>
                </a:ext>
              </a:extLst>
            </p:cNvPr>
            <p:cNvSpPr/>
            <p:nvPr/>
          </p:nvSpPr>
          <p:spPr>
            <a:xfrm rot="12900000">
              <a:off x="-2011643" y="-3109322"/>
              <a:ext cx="13523856" cy="7694036"/>
            </a:xfrm>
            <a:custGeom>
              <a:avLst/>
              <a:gdLst>
                <a:gd name="connsiteX0" fmla="*/ 10215615 w 12175385"/>
                <a:gd name="connsiteY0" fmla="*/ 0 h 5132388"/>
                <a:gd name="connsiteX1" fmla="*/ 12175385 w 12175385"/>
                <a:gd name="connsiteY1" fmla="*/ 1133839 h 5132388"/>
                <a:gd name="connsiteX2" fmla="*/ 12175385 w 12175385"/>
                <a:gd name="connsiteY2" fmla="*/ 1914889 h 5132388"/>
                <a:gd name="connsiteX3" fmla="*/ 10215615 w 12175385"/>
                <a:gd name="connsiteY3" fmla="*/ 781050 h 5132388"/>
                <a:gd name="connsiteX4" fmla="*/ 1857428 w 12175385"/>
                <a:gd name="connsiteY4" fmla="*/ 5132388 h 5132388"/>
                <a:gd name="connsiteX5" fmla="*/ 0 w 12175385"/>
                <a:gd name="connsiteY5" fmla="*/ 4157340 h 5132388"/>
                <a:gd name="connsiteX6" fmla="*/ 0 w 12175385"/>
                <a:gd name="connsiteY6" fmla="*/ 3376290 h 5132388"/>
                <a:gd name="connsiteX7" fmla="*/ 1857428 w 12175385"/>
                <a:gd name="connsiteY7" fmla="*/ 4351338 h 51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75385" h="5132388">
                  <a:moveTo>
                    <a:pt x="10215615" y="0"/>
                  </a:moveTo>
                  <a:lnTo>
                    <a:pt x="12175385" y="1133839"/>
                  </a:lnTo>
                  <a:lnTo>
                    <a:pt x="12175385" y="1914889"/>
                  </a:lnTo>
                  <a:lnTo>
                    <a:pt x="10215615" y="781050"/>
                  </a:lnTo>
                  <a:lnTo>
                    <a:pt x="1857428" y="5132388"/>
                  </a:lnTo>
                  <a:lnTo>
                    <a:pt x="0" y="4157340"/>
                  </a:lnTo>
                  <a:lnTo>
                    <a:pt x="0" y="3376290"/>
                  </a:lnTo>
                  <a:lnTo>
                    <a:pt x="1857428" y="4351338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76200" dist="50800" dir="5400000" algn="tl" rotWithShape="0">
                <a:schemeClr val="accent1">
                  <a:lumMod val="75000"/>
                  <a:alpha val="2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" name="Группа 7"/>
            <p:cNvGrpSpPr>
              <a:grpSpLocks noChangeAspect="1"/>
            </p:cNvGrpSpPr>
            <p:nvPr/>
          </p:nvGrpSpPr>
          <p:grpSpPr>
            <a:xfrm>
              <a:off x="0" y="-5023"/>
              <a:ext cx="1397708" cy="1273784"/>
              <a:chOff x="0" y="-5023"/>
              <a:chExt cx="1397708" cy="1273784"/>
            </a:xfrm>
          </p:grpSpPr>
          <p:sp>
            <p:nvSpPr>
              <p:cNvPr id="18" name="Freeform 46">
                <a:extLst>
                  <a:ext uri="{FF2B5EF4-FFF2-40B4-BE49-F238E27FC236}">
                    <a16:creationId xmlns:a16="http://schemas.microsoft.com/office/drawing/2014/main" xmlns="" id="{7BC94787-AB04-404B-9BAB-B963520D5FF0}"/>
                  </a:ext>
                </a:extLst>
              </p:cNvPr>
              <p:cNvSpPr/>
              <p:nvPr/>
            </p:nvSpPr>
            <p:spPr>
              <a:xfrm>
                <a:off x="0" y="-5023"/>
                <a:ext cx="1397708" cy="1273784"/>
              </a:xfrm>
              <a:custGeom>
                <a:avLst/>
                <a:gdLst>
                  <a:gd name="connsiteX0" fmla="*/ 0 w 1863609"/>
                  <a:gd name="connsiteY0" fmla="*/ 0 h 1387792"/>
                  <a:gd name="connsiteX1" fmla="*/ 1863609 w 1863609"/>
                  <a:gd name="connsiteY1" fmla="*/ 990256 h 1387792"/>
                  <a:gd name="connsiteX2" fmla="*/ 1113400 w 1863609"/>
                  <a:gd name="connsiteY2" fmla="*/ 1387792 h 1387792"/>
                  <a:gd name="connsiteX3" fmla="*/ 0 w 1863609"/>
                  <a:gd name="connsiteY3" fmla="*/ 1387792 h 1387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63609" h="1387792">
                    <a:moveTo>
                      <a:pt x="0" y="0"/>
                    </a:moveTo>
                    <a:lnTo>
                      <a:pt x="1863609" y="990256"/>
                    </a:lnTo>
                    <a:lnTo>
                      <a:pt x="1113400" y="1387792"/>
                    </a:lnTo>
                    <a:lnTo>
                      <a:pt x="0" y="1387792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1" name="Рисунок 10">
                <a:extLst>
                  <a:ext uri="{FF2B5EF4-FFF2-40B4-BE49-F238E27FC236}">
                    <a16:creationId xmlns:a16="http://schemas.microsoft.com/office/drawing/2014/main" xmlns="" id="{124643CC-773E-4940-87FD-25D692E7CB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00528" y="586151"/>
                <a:ext cx="557810" cy="543952"/>
              </a:xfrm>
              <a:prstGeom prst="rect">
                <a:avLst/>
              </a:prstGeom>
            </p:spPr>
          </p:pic>
        </p:grpSp>
      </p:grp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16614483-D788-4B09-8D24-4D9A01DCFDEC}"/>
              </a:ext>
            </a:extLst>
          </p:cNvPr>
          <p:cNvSpPr txBox="1">
            <a:spLocks/>
          </p:cNvSpPr>
          <p:nvPr/>
        </p:nvSpPr>
        <p:spPr>
          <a:xfrm>
            <a:off x="1709683" y="575534"/>
            <a:ext cx="9099515" cy="424322"/>
          </a:xfrm>
          <a:prstGeom prst="rect">
            <a:avLst/>
          </a:prstGeom>
        </p:spPr>
        <p:txBody>
          <a:bodyPr vert="horz" lIns="68571" tIns="34286" rIns="68571" bIns="34286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16614483-D788-4B09-8D24-4D9A01DCFDEC}"/>
              </a:ext>
            </a:extLst>
          </p:cNvPr>
          <p:cNvSpPr txBox="1">
            <a:spLocks/>
          </p:cNvSpPr>
          <p:nvPr/>
        </p:nvSpPr>
        <p:spPr>
          <a:xfrm>
            <a:off x="1331640" y="332656"/>
            <a:ext cx="7812360" cy="864096"/>
          </a:xfrm>
          <a:prstGeom prst="rect">
            <a:avLst/>
          </a:prstGeom>
        </p:spPr>
        <p:txBody>
          <a:bodyPr vert="horz" lIns="68571" tIns="34286" rIns="68571" bIns="34286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 smtClean="0">
              <a:solidFill>
                <a:schemeClr val="bg1"/>
              </a:solidFill>
              <a:latin typeface="+mn-lt"/>
            </a:endParaRPr>
          </a:p>
          <a:p>
            <a:r>
              <a:rPr lang="ru-RU" sz="3200" dirty="0" smtClean="0">
                <a:solidFill>
                  <a:schemeClr val="bg1"/>
                </a:solidFill>
                <a:latin typeface="+mn-lt"/>
              </a:rPr>
              <a:t>Задачи дисциплины </a:t>
            </a:r>
          </a:p>
          <a:p>
            <a:endParaRPr lang="ru-RU" sz="32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E5AE939-B07A-4B13-995F-2B37D36D1846}"/>
              </a:ext>
            </a:extLst>
          </p:cNvPr>
          <p:cNvSpPr txBox="1"/>
          <p:nvPr/>
        </p:nvSpPr>
        <p:spPr>
          <a:xfrm>
            <a:off x="539553" y="1412776"/>
            <a:ext cx="81972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000" algn="just">
              <a:buClr>
                <a:schemeClr val="tx1"/>
              </a:buClr>
              <a:buSzPct val="90000"/>
              <a:buBlip>
                <a:blip r:embed="rId3"/>
              </a:buBlip>
            </a:pPr>
            <a:r>
              <a:rPr lang="ru-RU" sz="3200" dirty="0" smtClean="0"/>
              <a:t>уяснение особенностей правоприменительных технологий в системе обеспечения </a:t>
            </a:r>
            <a:r>
              <a:rPr lang="ru-RU" sz="3200" smtClean="0"/>
              <a:t>национальной </a:t>
            </a:r>
            <a:r>
              <a:rPr lang="ru-RU" sz="3200" smtClean="0"/>
              <a:t>безопасности;</a:t>
            </a:r>
            <a:endParaRPr lang="ru-RU" sz="3200" dirty="0" smtClean="0"/>
          </a:p>
          <a:p>
            <a:pPr indent="450000" algn="just">
              <a:buClr>
                <a:schemeClr val="tx1"/>
              </a:buClr>
              <a:buSzPct val="90000"/>
              <a:buBlip>
                <a:blip r:embed="rId3"/>
              </a:buBlip>
            </a:pPr>
            <a:r>
              <a:rPr lang="ru-RU" sz="3200" dirty="0" smtClean="0"/>
              <a:t>овладение методикой решения профессиональных задач по обеспечению законности и правопорядка, безопасности личности, общества и государства;</a:t>
            </a:r>
          </a:p>
          <a:p>
            <a:pPr indent="342000" algn="just">
              <a:buClr>
                <a:schemeClr val="tx1"/>
              </a:buClr>
              <a:buSzPct val="90000"/>
              <a:buBlip>
                <a:blip r:embed="rId3"/>
              </a:buBlip>
            </a:pPr>
            <a:r>
              <a:rPr lang="ru-RU" sz="3200" dirty="0" smtClean="0"/>
              <a:t>формирование способности в письменной и устной речи правильно оформлять результаты профессиональной деятельности.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625643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1">
            <a:extLst>
              <a:ext uri="{FF2B5EF4-FFF2-40B4-BE49-F238E27FC236}">
                <a16:creationId xmlns:a16="http://schemas.microsoft.com/office/drawing/2014/main" xmlns="" id="{5672858B-0C40-B842-A796-8568E232E9C5}"/>
              </a:ext>
            </a:extLst>
          </p:cNvPr>
          <p:cNvSpPr txBox="1">
            <a:spLocks/>
          </p:cNvSpPr>
          <p:nvPr/>
        </p:nvSpPr>
        <p:spPr>
          <a:xfrm>
            <a:off x="200528" y="328136"/>
            <a:ext cx="9099515" cy="424322"/>
          </a:xfrm>
          <a:prstGeom prst="rect">
            <a:avLst/>
          </a:prstGeom>
        </p:spPr>
        <p:txBody>
          <a:bodyPr vert="horz" lIns="68571" tIns="34286" rIns="68571" bIns="34286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800" b="1" dirty="0">
                <a:solidFill>
                  <a:schemeClr val="bg1"/>
                </a:solidFill>
              </a:rPr>
              <a:t>РЕМОНТ</a:t>
            </a:r>
          </a:p>
        </p:txBody>
      </p:sp>
      <p:grpSp>
        <p:nvGrpSpPr>
          <p:cNvPr id="2" name="Группа 8"/>
          <p:cNvGrpSpPr/>
          <p:nvPr/>
        </p:nvGrpSpPr>
        <p:grpSpPr>
          <a:xfrm>
            <a:off x="-2011643" y="-3109322"/>
            <a:ext cx="13523856" cy="7694036"/>
            <a:chOff x="-2011643" y="-3109322"/>
            <a:chExt cx="13523856" cy="7694036"/>
          </a:xfrm>
        </p:grpSpPr>
        <p:sp>
          <p:nvSpPr>
            <p:cNvPr id="17" name="Freeform 22">
              <a:extLst>
                <a:ext uri="{FF2B5EF4-FFF2-40B4-BE49-F238E27FC236}">
                  <a16:creationId xmlns:a16="http://schemas.microsoft.com/office/drawing/2014/main" xmlns="" id="{8F104BEC-F3A1-244F-99E4-C58F3E5E6E52}"/>
                </a:ext>
              </a:extLst>
            </p:cNvPr>
            <p:cNvSpPr/>
            <p:nvPr/>
          </p:nvSpPr>
          <p:spPr>
            <a:xfrm rot="12900000">
              <a:off x="-2011643" y="-3109322"/>
              <a:ext cx="13523856" cy="7694036"/>
            </a:xfrm>
            <a:custGeom>
              <a:avLst/>
              <a:gdLst>
                <a:gd name="connsiteX0" fmla="*/ 10215615 w 12175385"/>
                <a:gd name="connsiteY0" fmla="*/ 0 h 5132388"/>
                <a:gd name="connsiteX1" fmla="*/ 12175385 w 12175385"/>
                <a:gd name="connsiteY1" fmla="*/ 1133839 h 5132388"/>
                <a:gd name="connsiteX2" fmla="*/ 12175385 w 12175385"/>
                <a:gd name="connsiteY2" fmla="*/ 1914889 h 5132388"/>
                <a:gd name="connsiteX3" fmla="*/ 10215615 w 12175385"/>
                <a:gd name="connsiteY3" fmla="*/ 781050 h 5132388"/>
                <a:gd name="connsiteX4" fmla="*/ 1857428 w 12175385"/>
                <a:gd name="connsiteY4" fmla="*/ 5132388 h 5132388"/>
                <a:gd name="connsiteX5" fmla="*/ 0 w 12175385"/>
                <a:gd name="connsiteY5" fmla="*/ 4157340 h 5132388"/>
                <a:gd name="connsiteX6" fmla="*/ 0 w 12175385"/>
                <a:gd name="connsiteY6" fmla="*/ 3376290 h 5132388"/>
                <a:gd name="connsiteX7" fmla="*/ 1857428 w 12175385"/>
                <a:gd name="connsiteY7" fmla="*/ 4351338 h 51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75385" h="5132388">
                  <a:moveTo>
                    <a:pt x="10215615" y="0"/>
                  </a:moveTo>
                  <a:lnTo>
                    <a:pt x="12175385" y="1133839"/>
                  </a:lnTo>
                  <a:lnTo>
                    <a:pt x="12175385" y="1914889"/>
                  </a:lnTo>
                  <a:lnTo>
                    <a:pt x="10215615" y="781050"/>
                  </a:lnTo>
                  <a:lnTo>
                    <a:pt x="1857428" y="5132388"/>
                  </a:lnTo>
                  <a:lnTo>
                    <a:pt x="0" y="4157340"/>
                  </a:lnTo>
                  <a:lnTo>
                    <a:pt x="0" y="3376290"/>
                  </a:lnTo>
                  <a:lnTo>
                    <a:pt x="1857428" y="4351338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76200" dist="50800" dir="5400000" algn="tl" rotWithShape="0">
                <a:schemeClr val="accent1">
                  <a:lumMod val="75000"/>
                  <a:alpha val="2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" name="Группа 7"/>
            <p:cNvGrpSpPr>
              <a:grpSpLocks noChangeAspect="1"/>
            </p:cNvGrpSpPr>
            <p:nvPr/>
          </p:nvGrpSpPr>
          <p:grpSpPr>
            <a:xfrm>
              <a:off x="0" y="-5023"/>
              <a:ext cx="1397708" cy="1273784"/>
              <a:chOff x="0" y="-5023"/>
              <a:chExt cx="1397708" cy="1273784"/>
            </a:xfrm>
          </p:grpSpPr>
          <p:sp>
            <p:nvSpPr>
              <p:cNvPr id="18" name="Freeform 46">
                <a:extLst>
                  <a:ext uri="{FF2B5EF4-FFF2-40B4-BE49-F238E27FC236}">
                    <a16:creationId xmlns:a16="http://schemas.microsoft.com/office/drawing/2014/main" xmlns="" id="{7BC94787-AB04-404B-9BAB-B963520D5FF0}"/>
                  </a:ext>
                </a:extLst>
              </p:cNvPr>
              <p:cNvSpPr/>
              <p:nvPr/>
            </p:nvSpPr>
            <p:spPr>
              <a:xfrm>
                <a:off x="0" y="-5023"/>
                <a:ext cx="1397708" cy="1273784"/>
              </a:xfrm>
              <a:custGeom>
                <a:avLst/>
                <a:gdLst>
                  <a:gd name="connsiteX0" fmla="*/ 0 w 1863609"/>
                  <a:gd name="connsiteY0" fmla="*/ 0 h 1387792"/>
                  <a:gd name="connsiteX1" fmla="*/ 1863609 w 1863609"/>
                  <a:gd name="connsiteY1" fmla="*/ 990256 h 1387792"/>
                  <a:gd name="connsiteX2" fmla="*/ 1113400 w 1863609"/>
                  <a:gd name="connsiteY2" fmla="*/ 1387792 h 1387792"/>
                  <a:gd name="connsiteX3" fmla="*/ 0 w 1863609"/>
                  <a:gd name="connsiteY3" fmla="*/ 1387792 h 1387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63609" h="1387792">
                    <a:moveTo>
                      <a:pt x="0" y="0"/>
                    </a:moveTo>
                    <a:lnTo>
                      <a:pt x="1863609" y="990256"/>
                    </a:lnTo>
                    <a:lnTo>
                      <a:pt x="1113400" y="1387792"/>
                    </a:lnTo>
                    <a:lnTo>
                      <a:pt x="0" y="1387792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1" name="Рисунок 10">
                <a:extLst>
                  <a:ext uri="{FF2B5EF4-FFF2-40B4-BE49-F238E27FC236}">
                    <a16:creationId xmlns:a16="http://schemas.microsoft.com/office/drawing/2014/main" xmlns="" id="{124643CC-773E-4940-87FD-25D692E7CB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00528" y="586151"/>
                <a:ext cx="557810" cy="543952"/>
              </a:xfrm>
              <a:prstGeom prst="rect">
                <a:avLst/>
              </a:prstGeom>
            </p:spPr>
          </p:pic>
        </p:grpSp>
      </p:grp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16614483-D788-4B09-8D24-4D9A01DCFDEC}"/>
              </a:ext>
            </a:extLst>
          </p:cNvPr>
          <p:cNvSpPr txBox="1">
            <a:spLocks/>
          </p:cNvSpPr>
          <p:nvPr/>
        </p:nvSpPr>
        <p:spPr>
          <a:xfrm>
            <a:off x="1709683" y="575534"/>
            <a:ext cx="9099515" cy="424322"/>
          </a:xfrm>
          <a:prstGeom prst="rect">
            <a:avLst/>
          </a:prstGeom>
        </p:spPr>
        <p:txBody>
          <a:bodyPr vert="horz" lIns="68571" tIns="34286" rIns="68571" bIns="34286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E5AE939-B07A-4B13-995F-2B37D36D1846}"/>
              </a:ext>
            </a:extLst>
          </p:cNvPr>
          <p:cNvSpPr txBox="1"/>
          <p:nvPr/>
        </p:nvSpPr>
        <p:spPr>
          <a:xfrm>
            <a:off x="251520" y="1478389"/>
            <a:ext cx="86400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000" algn="just"/>
            <a:r>
              <a:rPr lang="ru-RU" sz="3000" dirty="0" smtClean="0"/>
              <a:t>1) Сущность, объекты национальной безопасности, субъекты обеспечения  национальной безопасности Российской Федерации.</a:t>
            </a:r>
          </a:p>
          <a:p>
            <a:pPr indent="450000" algn="just"/>
            <a:r>
              <a:rPr lang="ru-RU" sz="3000" dirty="0" smtClean="0"/>
              <a:t>2) Принципы, функции, формы, методы обеспечения национальной безопасности.</a:t>
            </a:r>
          </a:p>
          <a:p>
            <a:pPr indent="450000" algn="just"/>
            <a:r>
              <a:rPr lang="ru-RU" sz="3000" dirty="0" smtClean="0"/>
              <a:t>3) Зарубежный опыт обеспечения  национальной безопасности.</a:t>
            </a:r>
          </a:p>
          <a:p>
            <a:pPr indent="450000" algn="just"/>
            <a:r>
              <a:rPr lang="ru-RU" sz="3000" dirty="0" smtClean="0"/>
              <a:t>4) Понятие, структура, формы выражения, виды правоприменительных технологий.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31640" y="467961"/>
            <a:ext cx="7812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spcBef>
                <a:spcPct val="0"/>
              </a:spcBef>
            </a:pPr>
            <a:r>
              <a:rPr lang="ru-RU" sz="3200" dirty="0" smtClean="0">
                <a:solidFill>
                  <a:schemeClr val="bg1"/>
                </a:solidFill>
                <a:ea typeface="+mj-ea"/>
                <a:cs typeface="+mj-cs"/>
              </a:rPr>
              <a:t>В ходе освоения дисциплины </a:t>
            </a:r>
            <a:r>
              <a:rPr lang="ru-RU" sz="3200" dirty="0" smtClean="0">
                <a:solidFill>
                  <a:schemeClr val="bg1"/>
                </a:solidFill>
              </a:rPr>
              <a:t>изучается:</a:t>
            </a:r>
            <a:endParaRPr lang="ru-RU" sz="3200" dirty="0" smtClean="0">
              <a:solidFill>
                <a:schemeClr val="bg1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5643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1">
            <a:extLst>
              <a:ext uri="{FF2B5EF4-FFF2-40B4-BE49-F238E27FC236}">
                <a16:creationId xmlns:a16="http://schemas.microsoft.com/office/drawing/2014/main" xmlns="" id="{5672858B-0C40-B842-A796-8568E232E9C5}"/>
              </a:ext>
            </a:extLst>
          </p:cNvPr>
          <p:cNvSpPr txBox="1">
            <a:spLocks/>
          </p:cNvSpPr>
          <p:nvPr/>
        </p:nvSpPr>
        <p:spPr>
          <a:xfrm>
            <a:off x="200528" y="328136"/>
            <a:ext cx="9099515" cy="424322"/>
          </a:xfrm>
          <a:prstGeom prst="rect">
            <a:avLst/>
          </a:prstGeom>
        </p:spPr>
        <p:txBody>
          <a:bodyPr vert="horz" lIns="68571" tIns="34286" rIns="68571" bIns="34286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800" b="1" dirty="0">
                <a:solidFill>
                  <a:schemeClr val="bg1"/>
                </a:solidFill>
              </a:rPr>
              <a:t>РЕМОНТ</a:t>
            </a:r>
          </a:p>
        </p:txBody>
      </p:sp>
      <p:grpSp>
        <p:nvGrpSpPr>
          <p:cNvPr id="2" name="Группа 8"/>
          <p:cNvGrpSpPr/>
          <p:nvPr/>
        </p:nvGrpSpPr>
        <p:grpSpPr>
          <a:xfrm>
            <a:off x="-2011643" y="-3109322"/>
            <a:ext cx="13523856" cy="7694036"/>
            <a:chOff x="-2011643" y="-3109322"/>
            <a:chExt cx="13523856" cy="7694036"/>
          </a:xfrm>
        </p:grpSpPr>
        <p:sp>
          <p:nvSpPr>
            <p:cNvPr id="17" name="Freeform 22">
              <a:extLst>
                <a:ext uri="{FF2B5EF4-FFF2-40B4-BE49-F238E27FC236}">
                  <a16:creationId xmlns:a16="http://schemas.microsoft.com/office/drawing/2014/main" xmlns="" id="{8F104BEC-F3A1-244F-99E4-C58F3E5E6E52}"/>
                </a:ext>
              </a:extLst>
            </p:cNvPr>
            <p:cNvSpPr/>
            <p:nvPr/>
          </p:nvSpPr>
          <p:spPr>
            <a:xfrm rot="12900000">
              <a:off x="-2011643" y="-3109322"/>
              <a:ext cx="13523856" cy="7694036"/>
            </a:xfrm>
            <a:custGeom>
              <a:avLst/>
              <a:gdLst>
                <a:gd name="connsiteX0" fmla="*/ 10215615 w 12175385"/>
                <a:gd name="connsiteY0" fmla="*/ 0 h 5132388"/>
                <a:gd name="connsiteX1" fmla="*/ 12175385 w 12175385"/>
                <a:gd name="connsiteY1" fmla="*/ 1133839 h 5132388"/>
                <a:gd name="connsiteX2" fmla="*/ 12175385 w 12175385"/>
                <a:gd name="connsiteY2" fmla="*/ 1914889 h 5132388"/>
                <a:gd name="connsiteX3" fmla="*/ 10215615 w 12175385"/>
                <a:gd name="connsiteY3" fmla="*/ 781050 h 5132388"/>
                <a:gd name="connsiteX4" fmla="*/ 1857428 w 12175385"/>
                <a:gd name="connsiteY4" fmla="*/ 5132388 h 5132388"/>
                <a:gd name="connsiteX5" fmla="*/ 0 w 12175385"/>
                <a:gd name="connsiteY5" fmla="*/ 4157340 h 5132388"/>
                <a:gd name="connsiteX6" fmla="*/ 0 w 12175385"/>
                <a:gd name="connsiteY6" fmla="*/ 3376290 h 5132388"/>
                <a:gd name="connsiteX7" fmla="*/ 1857428 w 12175385"/>
                <a:gd name="connsiteY7" fmla="*/ 4351338 h 51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75385" h="5132388">
                  <a:moveTo>
                    <a:pt x="10215615" y="0"/>
                  </a:moveTo>
                  <a:lnTo>
                    <a:pt x="12175385" y="1133839"/>
                  </a:lnTo>
                  <a:lnTo>
                    <a:pt x="12175385" y="1914889"/>
                  </a:lnTo>
                  <a:lnTo>
                    <a:pt x="10215615" y="781050"/>
                  </a:lnTo>
                  <a:lnTo>
                    <a:pt x="1857428" y="5132388"/>
                  </a:lnTo>
                  <a:lnTo>
                    <a:pt x="0" y="4157340"/>
                  </a:lnTo>
                  <a:lnTo>
                    <a:pt x="0" y="3376290"/>
                  </a:lnTo>
                  <a:lnTo>
                    <a:pt x="1857428" y="4351338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76200" dist="50800" dir="5400000" algn="tl" rotWithShape="0">
                <a:schemeClr val="accent1">
                  <a:lumMod val="75000"/>
                  <a:alpha val="2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" name="Группа 7"/>
            <p:cNvGrpSpPr>
              <a:grpSpLocks noChangeAspect="1"/>
            </p:cNvGrpSpPr>
            <p:nvPr/>
          </p:nvGrpSpPr>
          <p:grpSpPr>
            <a:xfrm>
              <a:off x="0" y="-5023"/>
              <a:ext cx="1397708" cy="1273784"/>
              <a:chOff x="0" y="-5023"/>
              <a:chExt cx="1397708" cy="1273784"/>
            </a:xfrm>
          </p:grpSpPr>
          <p:sp>
            <p:nvSpPr>
              <p:cNvPr id="18" name="Freeform 46">
                <a:extLst>
                  <a:ext uri="{FF2B5EF4-FFF2-40B4-BE49-F238E27FC236}">
                    <a16:creationId xmlns:a16="http://schemas.microsoft.com/office/drawing/2014/main" xmlns="" id="{7BC94787-AB04-404B-9BAB-B963520D5FF0}"/>
                  </a:ext>
                </a:extLst>
              </p:cNvPr>
              <p:cNvSpPr/>
              <p:nvPr/>
            </p:nvSpPr>
            <p:spPr>
              <a:xfrm>
                <a:off x="0" y="-5023"/>
                <a:ext cx="1397708" cy="1273784"/>
              </a:xfrm>
              <a:custGeom>
                <a:avLst/>
                <a:gdLst>
                  <a:gd name="connsiteX0" fmla="*/ 0 w 1863609"/>
                  <a:gd name="connsiteY0" fmla="*/ 0 h 1387792"/>
                  <a:gd name="connsiteX1" fmla="*/ 1863609 w 1863609"/>
                  <a:gd name="connsiteY1" fmla="*/ 990256 h 1387792"/>
                  <a:gd name="connsiteX2" fmla="*/ 1113400 w 1863609"/>
                  <a:gd name="connsiteY2" fmla="*/ 1387792 h 1387792"/>
                  <a:gd name="connsiteX3" fmla="*/ 0 w 1863609"/>
                  <a:gd name="connsiteY3" fmla="*/ 1387792 h 1387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63609" h="1387792">
                    <a:moveTo>
                      <a:pt x="0" y="0"/>
                    </a:moveTo>
                    <a:lnTo>
                      <a:pt x="1863609" y="990256"/>
                    </a:lnTo>
                    <a:lnTo>
                      <a:pt x="1113400" y="1387792"/>
                    </a:lnTo>
                    <a:lnTo>
                      <a:pt x="0" y="1387792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1" name="Рисунок 10">
                <a:extLst>
                  <a:ext uri="{FF2B5EF4-FFF2-40B4-BE49-F238E27FC236}">
                    <a16:creationId xmlns:a16="http://schemas.microsoft.com/office/drawing/2014/main" xmlns="" id="{124643CC-773E-4940-87FD-25D692E7CB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00528" y="586151"/>
                <a:ext cx="557810" cy="543952"/>
              </a:xfrm>
              <a:prstGeom prst="rect">
                <a:avLst/>
              </a:prstGeom>
            </p:spPr>
          </p:pic>
        </p:grpSp>
      </p:grp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16614483-D788-4B09-8D24-4D9A01DCFDEC}"/>
              </a:ext>
            </a:extLst>
          </p:cNvPr>
          <p:cNvSpPr txBox="1">
            <a:spLocks/>
          </p:cNvSpPr>
          <p:nvPr/>
        </p:nvSpPr>
        <p:spPr>
          <a:xfrm>
            <a:off x="1709683" y="575534"/>
            <a:ext cx="9099515" cy="424322"/>
          </a:xfrm>
          <a:prstGeom prst="rect">
            <a:avLst/>
          </a:prstGeom>
        </p:spPr>
        <p:txBody>
          <a:bodyPr vert="horz" lIns="68571" tIns="34286" rIns="68571" bIns="34286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E5AE939-B07A-4B13-995F-2B37D36D1846}"/>
              </a:ext>
            </a:extLst>
          </p:cNvPr>
          <p:cNvSpPr txBox="1"/>
          <p:nvPr/>
        </p:nvSpPr>
        <p:spPr>
          <a:xfrm>
            <a:off x="251520" y="1478389"/>
            <a:ext cx="8640960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000" algn="just"/>
            <a:r>
              <a:rPr lang="ru-RU" sz="3000" dirty="0" smtClean="0"/>
              <a:t>5) Значение правоприменительных технологий в обеспечении национальной безопасности.</a:t>
            </a:r>
          </a:p>
          <a:p>
            <a:pPr indent="450000" algn="just"/>
            <a:r>
              <a:rPr lang="ru-RU" sz="3000" dirty="0" smtClean="0"/>
              <a:t>6) Правоприменительные технологии в обеспечении национальной безопасности  на федеральном,  региональном и муниципальном  уровне.</a:t>
            </a:r>
          </a:p>
          <a:p>
            <a:pPr indent="450000" algn="just"/>
            <a:r>
              <a:rPr lang="ru-RU" sz="3000" dirty="0" smtClean="0"/>
              <a:t>7) Технологии правоохранительной деятельности в сфере национальной безопасности.</a:t>
            </a:r>
          </a:p>
          <a:p>
            <a:pPr indent="450000" algn="just"/>
            <a:r>
              <a:rPr lang="ru-RU" sz="3000" dirty="0" smtClean="0"/>
              <a:t>8) Технологии в деятельности негосударственных субъектов обеспечения национальной безопасности.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31640" y="467961"/>
            <a:ext cx="7812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spcBef>
                <a:spcPct val="0"/>
              </a:spcBef>
            </a:pPr>
            <a:r>
              <a:rPr lang="ru-RU" sz="3200" dirty="0" smtClean="0">
                <a:solidFill>
                  <a:schemeClr val="bg1"/>
                </a:solidFill>
                <a:ea typeface="+mj-ea"/>
                <a:cs typeface="+mj-cs"/>
              </a:rPr>
              <a:t>В ходе освоения дисциплины </a:t>
            </a:r>
            <a:r>
              <a:rPr lang="ru-RU" sz="3200" dirty="0" smtClean="0">
                <a:solidFill>
                  <a:schemeClr val="bg1"/>
                </a:solidFill>
              </a:rPr>
              <a:t>изучается:</a:t>
            </a:r>
            <a:endParaRPr lang="ru-RU" sz="3200" dirty="0" smtClean="0">
              <a:solidFill>
                <a:schemeClr val="bg1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5643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1">
            <a:extLst>
              <a:ext uri="{FF2B5EF4-FFF2-40B4-BE49-F238E27FC236}">
                <a16:creationId xmlns:a16="http://schemas.microsoft.com/office/drawing/2014/main" xmlns="" id="{5672858B-0C40-B842-A796-8568E232E9C5}"/>
              </a:ext>
            </a:extLst>
          </p:cNvPr>
          <p:cNvSpPr txBox="1">
            <a:spLocks/>
          </p:cNvSpPr>
          <p:nvPr/>
        </p:nvSpPr>
        <p:spPr>
          <a:xfrm>
            <a:off x="200528" y="328136"/>
            <a:ext cx="9099515" cy="424322"/>
          </a:xfrm>
          <a:prstGeom prst="rect">
            <a:avLst/>
          </a:prstGeom>
        </p:spPr>
        <p:txBody>
          <a:bodyPr vert="horz" lIns="68571" tIns="34286" rIns="68571" bIns="34286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800" b="1" dirty="0">
                <a:solidFill>
                  <a:schemeClr val="bg1"/>
                </a:solidFill>
              </a:rPr>
              <a:t>РЕМОНТ</a:t>
            </a:r>
          </a:p>
        </p:txBody>
      </p:sp>
      <p:grpSp>
        <p:nvGrpSpPr>
          <p:cNvPr id="2" name="Группа 8"/>
          <p:cNvGrpSpPr/>
          <p:nvPr/>
        </p:nvGrpSpPr>
        <p:grpSpPr>
          <a:xfrm>
            <a:off x="-2011643" y="-3109322"/>
            <a:ext cx="13523856" cy="7694036"/>
            <a:chOff x="-2011643" y="-3109322"/>
            <a:chExt cx="13523856" cy="7694036"/>
          </a:xfrm>
        </p:grpSpPr>
        <p:sp>
          <p:nvSpPr>
            <p:cNvPr id="17" name="Freeform 22">
              <a:extLst>
                <a:ext uri="{FF2B5EF4-FFF2-40B4-BE49-F238E27FC236}">
                  <a16:creationId xmlns:a16="http://schemas.microsoft.com/office/drawing/2014/main" xmlns="" id="{8F104BEC-F3A1-244F-99E4-C58F3E5E6E52}"/>
                </a:ext>
              </a:extLst>
            </p:cNvPr>
            <p:cNvSpPr/>
            <p:nvPr/>
          </p:nvSpPr>
          <p:spPr>
            <a:xfrm rot="12900000">
              <a:off x="-2011643" y="-3109322"/>
              <a:ext cx="13523856" cy="7694036"/>
            </a:xfrm>
            <a:custGeom>
              <a:avLst/>
              <a:gdLst>
                <a:gd name="connsiteX0" fmla="*/ 10215615 w 12175385"/>
                <a:gd name="connsiteY0" fmla="*/ 0 h 5132388"/>
                <a:gd name="connsiteX1" fmla="*/ 12175385 w 12175385"/>
                <a:gd name="connsiteY1" fmla="*/ 1133839 h 5132388"/>
                <a:gd name="connsiteX2" fmla="*/ 12175385 w 12175385"/>
                <a:gd name="connsiteY2" fmla="*/ 1914889 h 5132388"/>
                <a:gd name="connsiteX3" fmla="*/ 10215615 w 12175385"/>
                <a:gd name="connsiteY3" fmla="*/ 781050 h 5132388"/>
                <a:gd name="connsiteX4" fmla="*/ 1857428 w 12175385"/>
                <a:gd name="connsiteY4" fmla="*/ 5132388 h 5132388"/>
                <a:gd name="connsiteX5" fmla="*/ 0 w 12175385"/>
                <a:gd name="connsiteY5" fmla="*/ 4157340 h 5132388"/>
                <a:gd name="connsiteX6" fmla="*/ 0 w 12175385"/>
                <a:gd name="connsiteY6" fmla="*/ 3376290 h 5132388"/>
                <a:gd name="connsiteX7" fmla="*/ 1857428 w 12175385"/>
                <a:gd name="connsiteY7" fmla="*/ 4351338 h 51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75385" h="5132388">
                  <a:moveTo>
                    <a:pt x="10215615" y="0"/>
                  </a:moveTo>
                  <a:lnTo>
                    <a:pt x="12175385" y="1133839"/>
                  </a:lnTo>
                  <a:lnTo>
                    <a:pt x="12175385" y="1914889"/>
                  </a:lnTo>
                  <a:lnTo>
                    <a:pt x="10215615" y="781050"/>
                  </a:lnTo>
                  <a:lnTo>
                    <a:pt x="1857428" y="5132388"/>
                  </a:lnTo>
                  <a:lnTo>
                    <a:pt x="0" y="4157340"/>
                  </a:lnTo>
                  <a:lnTo>
                    <a:pt x="0" y="3376290"/>
                  </a:lnTo>
                  <a:lnTo>
                    <a:pt x="1857428" y="4351338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76200" dist="50800" dir="5400000" algn="tl" rotWithShape="0">
                <a:schemeClr val="accent1">
                  <a:lumMod val="75000"/>
                  <a:alpha val="2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" name="Группа 7"/>
            <p:cNvGrpSpPr>
              <a:grpSpLocks noChangeAspect="1"/>
            </p:cNvGrpSpPr>
            <p:nvPr/>
          </p:nvGrpSpPr>
          <p:grpSpPr>
            <a:xfrm>
              <a:off x="0" y="-5023"/>
              <a:ext cx="1397708" cy="1273784"/>
              <a:chOff x="0" y="-5023"/>
              <a:chExt cx="1397708" cy="1273784"/>
            </a:xfrm>
          </p:grpSpPr>
          <p:sp>
            <p:nvSpPr>
              <p:cNvPr id="18" name="Freeform 46">
                <a:extLst>
                  <a:ext uri="{FF2B5EF4-FFF2-40B4-BE49-F238E27FC236}">
                    <a16:creationId xmlns:a16="http://schemas.microsoft.com/office/drawing/2014/main" xmlns="" id="{7BC94787-AB04-404B-9BAB-B963520D5FF0}"/>
                  </a:ext>
                </a:extLst>
              </p:cNvPr>
              <p:cNvSpPr/>
              <p:nvPr/>
            </p:nvSpPr>
            <p:spPr>
              <a:xfrm>
                <a:off x="0" y="-5023"/>
                <a:ext cx="1397708" cy="1273784"/>
              </a:xfrm>
              <a:custGeom>
                <a:avLst/>
                <a:gdLst>
                  <a:gd name="connsiteX0" fmla="*/ 0 w 1863609"/>
                  <a:gd name="connsiteY0" fmla="*/ 0 h 1387792"/>
                  <a:gd name="connsiteX1" fmla="*/ 1863609 w 1863609"/>
                  <a:gd name="connsiteY1" fmla="*/ 990256 h 1387792"/>
                  <a:gd name="connsiteX2" fmla="*/ 1113400 w 1863609"/>
                  <a:gd name="connsiteY2" fmla="*/ 1387792 h 1387792"/>
                  <a:gd name="connsiteX3" fmla="*/ 0 w 1863609"/>
                  <a:gd name="connsiteY3" fmla="*/ 1387792 h 1387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63609" h="1387792">
                    <a:moveTo>
                      <a:pt x="0" y="0"/>
                    </a:moveTo>
                    <a:lnTo>
                      <a:pt x="1863609" y="990256"/>
                    </a:lnTo>
                    <a:lnTo>
                      <a:pt x="1113400" y="1387792"/>
                    </a:lnTo>
                    <a:lnTo>
                      <a:pt x="0" y="1387792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1" name="Рисунок 10">
                <a:extLst>
                  <a:ext uri="{FF2B5EF4-FFF2-40B4-BE49-F238E27FC236}">
                    <a16:creationId xmlns:a16="http://schemas.microsoft.com/office/drawing/2014/main" xmlns="" id="{124643CC-773E-4940-87FD-25D692E7CB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00528" y="586151"/>
                <a:ext cx="557810" cy="543952"/>
              </a:xfrm>
              <a:prstGeom prst="rect">
                <a:avLst/>
              </a:prstGeom>
            </p:spPr>
          </p:pic>
        </p:grpSp>
      </p:grp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16614483-D788-4B09-8D24-4D9A01DCFDEC}"/>
              </a:ext>
            </a:extLst>
          </p:cNvPr>
          <p:cNvSpPr txBox="1">
            <a:spLocks/>
          </p:cNvSpPr>
          <p:nvPr/>
        </p:nvSpPr>
        <p:spPr>
          <a:xfrm>
            <a:off x="1709683" y="575534"/>
            <a:ext cx="9099515" cy="424322"/>
          </a:xfrm>
          <a:prstGeom prst="rect">
            <a:avLst/>
          </a:prstGeom>
        </p:spPr>
        <p:txBody>
          <a:bodyPr vert="horz" lIns="68571" tIns="34286" rIns="68571" bIns="34286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E5AE939-B07A-4B13-995F-2B37D36D1846}"/>
              </a:ext>
            </a:extLst>
          </p:cNvPr>
          <p:cNvSpPr txBox="1"/>
          <p:nvPr/>
        </p:nvSpPr>
        <p:spPr>
          <a:xfrm>
            <a:off x="467544" y="1628800"/>
            <a:ext cx="81972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000" algn="just">
              <a:buClr>
                <a:schemeClr val="tx1"/>
              </a:buClr>
              <a:buSzPct val="90000"/>
              <a:buBlip>
                <a:blip r:embed="rId3"/>
              </a:buBlip>
            </a:pPr>
            <a:r>
              <a:rPr lang="ru-RU" sz="3200" dirty="0" smtClean="0"/>
              <a:t>Тема 1. Обеспечение национальной безопасности Российской Федерации.</a:t>
            </a:r>
          </a:p>
          <a:p>
            <a:pPr indent="450000" algn="just">
              <a:buClr>
                <a:schemeClr val="tx1"/>
              </a:buClr>
              <a:buSzPct val="90000"/>
              <a:buBlip>
                <a:blip r:embed="rId3"/>
              </a:buBlip>
            </a:pPr>
            <a:endParaRPr lang="ru-RU" sz="3200" dirty="0" smtClean="0"/>
          </a:p>
          <a:p>
            <a:pPr indent="450000" algn="just">
              <a:buClr>
                <a:schemeClr val="tx1"/>
              </a:buClr>
              <a:buSzPct val="90000"/>
              <a:buBlip>
                <a:blip r:embed="rId3"/>
              </a:buBlip>
            </a:pPr>
            <a:r>
              <a:rPr lang="ru-RU" sz="3200" dirty="0" smtClean="0"/>
              <a:t>Тема 2. Понятие правоприменительной технологии и ее значение в обеспечении национальной безопасности России.</a:t>
            </a:r>
          </a:p>
          <a:p>
            <a:pPr indent="450000" algn="just">
              <a:buClr>
                <a:schemeClr val="tx1"/>
              </a:buClr>
              <a:buSzPct val="90000"/>
              <a:buBlip>
                <a:blip r:embed="rId3"/>
              </a:buBlip>
            </a:pPr>
            <a:endParaRPr lang="ru-RU" sz="3200" dirty="0" smtClean="0"/>
          </a:p>
          <a:p>
            <a:pPr indent="450000" algn="just">
              <a:buClr>
                <a:schemeClr val="tx1"/>
              </a:buClr>
              <a:buSzPct val="90000"/>
              <a:buBlip>
                <a:blip r:embed="rId3"/>
              </a:buBlip>
            </a:pPr>
            <a:r>
              <a:rPr lang="ru-RU" sz="3200" dirty="0" smtClean="0"/>
              <a:t>Тема 3. Правоприменительная технология в государственной системе обеспечения национальной безопасности.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31640" y="467961"/>
            <a:ext cx="7812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spcBef>
                <a:spcPct val="0"/>
              </a:spcBef>
            </a:pPr>
            <a:r>
              <a:rPr lang="ru-RU" sz="3200" dirty="0" smtClean="0">
                <a:solidFill>
                  <a:schemeClr val="bg1"/>
                </a:solidFill>
                <a:ea typeface="+mj-ea"/>
                <a:cs typeface="+mj-cs"/>
              </a:rPr>
              <a:t>Тематический план дисциплины</a:t>
            </a:r>
          </a:p>
        </p:txBody>
      </p:sp>
    </p:spTree>
    <p:extLst>
      <p:ext uri="{BB962C8B-B14F-4D97-AF65-F5344CB8AC3E}">
        <p14:creationId xmlns:p14="http://schemas.microsoft.com/office/powerpoint/2010/main" xmlns="" val="2625643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1">
            <a:extLst>
              <a:ext uri="{FF2B5EF4-FFF2-40B4-BE49-F238E27FC236}">
                <a16:creationId xmlns:a16="http://schemas.microsoft.com/office/drawing/2014/main" xmlns="" id="{5672858B-0C40-B842-A796-8568E232E9C5}"/>
              </a:ext>
            </a:extLst>
          </p:cNvPr>
          <p:cNvSpPr txBox="1">
            <a:spLocks/>
          </p:cNvSpPr>
          <p:nvPr/>
        </p:nvSpPr>
        <p:spPr>
          <a:xfrm>
            <a:off x="200528" y="328136"/>
            <a:ext cx="9099515" cy="424322"/>
          </a:xfrm>
          <a:prstGeom prst="rect">
            <a:avLst/>
          </a:prstGeom>
        </p:spPr>
        <p:txBody>
          <a:bodyPr vert="horz" lIns="68571" tIns="34286" rIns="68571" bIns="34286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800" b="1" dirty="0">
                <a:solidFill>
                  <a:schemeClr val="bg1"/>
                </a:solidFill>
              </a:rPr>
              <a:t>РЕМОНТ</a:t>
            </a:r>
          </a:p>
        </p:txBody>
      </p:sp>
      <p:grpSp>
        <p:nvGrpSpPr>
          <p:cNvPr id="2" name="Группа 8"/>
          <p:cNvGrpSpPr/>
          <p:nvPr/>
        </p:nvGrpSpPr>
        <p:grpSpPr>
          <a:xfrm>
            <a:off x="-2011643" y="-3109322"/>
            <a:ext cx="13523856" cy="7694036"/>
            <a:chOff x="-2011643" y="-3109322"/>
            <a:chExt cx="13523856" cy="7694036"/>
          </a:xfrm>
        </p:grpSpPr>
        <p:sp>
          <p:nvSpPr>
            <p:cNvPr id="17" name="Freeform 22">
              <a:extLst>
                <a:ext uri="{FF2B5EF4-FFF2-40B4-BE49-F238E27FC236}">
                  <a16:creationId xmlns:a16="http://schemas.microsoft.com/office/drawing/2014/main" xmlns="" id="{8F104BEC-F3A1-244F-99E4-C58F3E5E6E52}"/>
                </a:ext>
              </a:extLst>
            </p:cNvPr>
            <p:cNvSpPr/>
            <p:nvPr/>
          </p:nvSpPr>
          <p:spPr>
            <a:xfrm rot="12900000">
              <a:off x="-2011643" y="-3109322"/>
              <a:ext cx="13523856" cy="7694036"/>
            </a:xfrm>
            <a:custGeom>
              <a:avLst/>
              <a:gdLst>
                <a:gd name="connsiteX0" fmla="*/ 10215615 w 12175385"/>
                <a:gd name="connsiteY0" fmla="*/ 0 h 5132388"/>
                <a:gd name="connsiteX1" fmla="*/ 12175385 w 12175385"/>
                <a:gd name="connsiteY1" fmla="*/ 1133839 h 5132388"/>
                <a:gd name="connsiteX2" fmla="*/ 12175385 w 12175385"/>
                <a:gd name="connsiteY2" fmla="*/ 1914889 h 5132388"/>
                <a:gd name="connsiteX3" fmla="*/ 10215615 w 12175385"/>
                <a:gd name="connsiteY3" fmla="*/ 781050 h 5132388"/>
                <a:gd name="connsiteX4" fmla="*/ 1857428 w 12175385"/>
                <a:gd name="connsiteY4" fmla="*/ 5132388 h 5132388"/>
                <a:gd name="connsiteX5" fmla="*/ 0 w 12175385"/>
                <a:gd name="connsiteY5" fmla="*/ 4157340 h 5132388"/>
                <a:gd name="connsiteX6" fmla="*/ 0 w 12175385"/>
                <a:gd name="connsiteY6" fmla="*/ 3376290 h 5132388"/>
                <a:gd name="connsiteX7" fmla="*/ 1857428 w 12175385"/>
                <a:gd name="connsiteY7" fmla="*/ 4351338 h 51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75385" h="5132388">
                  <a:moveTo>
                    <a:pt x="10215615" y="0"/>
                  </a:moveTo>
                  <a:lnTo>
                    <a:pt x="12175385" y="1133839"/>
                  </a:lnTo>
                  <a:lnTo>
                    <a:pt x="12175385" y="1914889"/>
                  </a:lnTo>
                  <a:lnTo>
                    <a:pt x="10215615" y="781050"/>
                  </a:lnTo>
                  <a:lnTo>
                    <a:pt x="1857428" y="5132388"/>
                  </a:lnTo>
                  <a:lnTo>
                    <a:pt x="0" y="4157340"/>
                  </a:lnTo>
                  <a:lnTo>
                    <a:pt x="0" y="3376290"/>
                  </a:lnTo>
                  <a:lnTo>
                    <a:pt x="1857428" y="4351338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76200" dist="50800" dir="5400000" algn="tl" rotWithShape="0">
                <a:schemeClr val="accent1">
                  <a:lumMod val="75000"/>
                  <a:alpha val="2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" name="Группа 7"/>
            <p:cNvGrpSpPr>
              <a:grpSpLocks noChangeAspect="1"/>
            </p:cNvGrpSpPr>
            <p:nvPr/>
          </p:nvGrpSpPr>
          <p:grpSpPr>
            <a:xfrm>
              <a:off x="0" y="-5023"/>
              <a:ext cx="1397708" cy="1273784"/>
              <a:chOff x="0" y="-5023"/>
              <a:chExt cx="1397708" cy="1273784"/>
            </a:xfrm>
          </p:grpSpPr>
          <p:sp>
            <p:nvSpPr>
              <p:cNvPr id="18" name="Freeform 46">
                <a:extLst>
                  <a:ext uri="{FF2B5EF4-FFF2-40B4-BE49-F238E27FC236}">
                    <a16:creationId xmlns:a16="http://schemas.microsoft.com/office/drawing/2014/main" xmlns="" id="{7BC94787-AB04-404B-9BAB-B963520D5FF0}"/>
                  </a:ext>
                </a:extLst>
              </p:cNvPr>
              <p:cNvSpPr/>
              <p:nvPr/>
            </p:nvSpPr>
            <p:spPr>
              <a:xfrm>
                <a:off x="0" y="-5023"/>
                <a:ext cx="1397708" cy="1273784"/>
              </a:xfrm>
              <a:custGeom>
                <a:avLst/>
                <a:gdLst>
                  <a:gd name="connsiteX0" fmla="*/ 0 w 1863609"/>
                  <a:gd name="connsiteY0" fmla="*/ 0 h 1387792"/>
                  <a:gd name="connsiteX1" fmla="*/ 1863609 w 1863609"/>
                  <a:gd name="connsiteY1" fmla="*/ 990256 h 1387792"/>
                  <a:gd name="connsiteX2" fmla="*/ 1113400 w 1863609"/>
                  <a:gd name="connsiteY2" fmla="*/ 1387792 h 1387792"/>
                  <a:gd name="connsiteX3" fmla="*/ 0 w 1863609"/>
                  <a:gd name="connsiteY3" fmla="*/ 1387792 h 1387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63609" h="1387792">
                    <a:moveTo>
                      <a:pt x="0" y="0"/>
                    </a:moveTo>
                    <a:lnTo>
                      <a:pt x="1863609" y="990256"/>
                    </a:lnTo>
                    <a:lnTo>
                      <a:pt x="1113400" y="1387792"/>
                    </a:lnTo>
                    <a:lnTo>
                      <a:pt x="0" y="1387792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1" name="Рисунок 10">
                <a:extLst>
                  <a:ext uri="{FF2B5EF4-FFF2-40B4-BE49-F238E27FC236}">
                    <a16:creationId xmlns:a16="http://schemas.microsoft.com/office/drawing/2014/main" xmlns="" id="{124643CC-773E-4940-87FD-25D692E7CB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00528" y="586151"/>
                <a:ext cx="557810" cy="543952"/>
              </a:xfrm>
              <a:prstGeom prst="rect">
                <a:avLst/>
              </a:prstGeom>
            </p:spPr>
          </p:pic>
        </p:grpSp>
      </p:grp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16614483-D788-4B09-8D24-4D9A01DCFDEC}"/>
              </a:ext>
            </a:extLst>
          </p:cNvPr>
          <p:cNvSpPr txBox="1">
            <a:spLocks/>
          </p:cNvSpPr>
          <p:nvPr/>
        </p:nvSpPr>
        <p:spPr>
          <a:xfrm>
            <a:off x="1709683" y="575534"/>
            <a:ext cx="9099515" cy="424322"/>
          </a:xfrm>
          <a:prstGeom prst="rect">
            <a:avLst/>
          </a:prstGeom>
        </p:spPr>
        <p:txBody>
          <a:bodyPr vert="horz" lIns="68571" tIns="34286" rIns="68571" bIns="34286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E5AE939-B07A-4B13-995F-2B37D36D1846}"/>
              </a:ext>
            </a:extLst>
          </p:cNvPr>
          <p:cNvSpPr txBox="1"/>
          <p:nvPr/>
        </p:nvSpPr>
        <p:spPr>
          <a:xfrm>
            <a:off x="467544" y="1304176"/>
            <a:ext cx="81972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000" algn="just">
              <a:buClr>
                <a:schemeClr val="tx1"/>
              </a:buClr>
              <a:buSzPct val="90000"/>
              <a:buBlip>
                <a:blip r:embed="rId3"/>
              </a:buBlip>
            </a:pPr>
            <a:r>
              <a:rPr lang="ru-RU" sz="3200" dirty="0" smtClean="0"/>
              <a:t>Тема 4-5.</a:t>
            </a:r>
            <a:r>
              <a:rPr lang="ru-RU" sz="3200" b="1" dirty="0" smtClean="0"/>
              <a:t> </a:t>
            </a:r>
            <a:r>
              <a:rPr lang="ru-RU" sz="3200" dirty="0" smtClean="0"/>
              <a:t>Правоприменительная технология в правоохранительной системе обеспечения национальной безопасности.</a:t>
            </a:r>
          </a:p>
          <a:p>
            <a:pPr indent="450000" algn="just">
              <a:buClr>
                <a:schemeClr val="tx1"/>
              </a:buClr>
              <a:buSzPct val="90000"/>
              <a:buBlip>
                <a:blip r:embed="rId3"/>
              </a:buBlip>
            </a:pPr>
            <a:endParaRPr lang="ru-RU" sz="3200" dirty="0" smtClean="0"/>
          </a:p>
          <a:p>
            <a:pPr indent="450000" algn="just">
              <a:buClr>
                <a:schemeClr val="tx1"/>
              </a:buClr>
              <a:buSzPct val="90000"/>
              <a:buBlip>
                <a:blip r:embed="rId3"/>
              </a:buBlip>
            </a:pPr>
            <a:r>
              <a:rPr lang="ru-RU" sz="3200" dirty="0" smtClean="0"/>
              <a:t>Тема 6-7. Правоприменительная технология в общественной системе обеспечения национальной безопасности.</a:t>
            </a:r>
          </a:p>
          <a:p>
            <a:pPr indent="450000" algn="just">
              <a:buClr>
                <a:schemeClr val="tx1"/>
              </a:buClr>
              <a:buSzPct val="90000"/>
              <a:buBlip>
                <a:blip r:embed="rId3"/>
              </a:buBlip>
            </a:pPr>
            <a:endParaRPr lang="ru-RU" sz="3200" dirty="0" smtClean="0"/>
          </a:p>
          <a:p>
            <a:pPr indent="450000" algn="just">
              <a:buClr>
                <a:schemeClr val="tx1"/>
              </a:buClr>
              <a:buSzPct val="90000"/>
              <a:buBlip>
                <a:blip r:embed="rId3"/>
              </a:buBlip>
            </a:pPr>
            <a:r>
              <a:rPr lang="ru-RU" sz="3200" dirty="0" smtClean="0"/>
              <a:t>Тема 8. Правоприменительная технология в обеспечении национальной безопасности  на региональном и муниципальном  уровне.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31640" y="467961"/>
            <a:ext cx="7812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spcBef>
                <a:spcPct val="0"/>
              </a:spcBef>
            </a:pPr>
            <a:r>
              <a:rPr lang="ru-RU" sz="3200" dirty="0" smtClean="0">
                <a:solidFill>
                  <a:schemeClr val="bg1"/>
                </a:solidFill>
                <a:ea typeface="+mj-ea"/>
                <a:cs typeface="+mj-cs"/>
              </a:rPr>
              <a:t>Тематический план дисциплины</a:t>
            </a:r>
          </a:p>
        </p:txBody>
      </p:sp>
    </p:spTree>
    <p:extLst>
      <p:ext uri="{BB962C8B-B14F-4D97-AF65-F5344CB8AC3E}">
        <p14:creationId xmlns:p14="http://schemas.microsoft.com/office/powerpoint/2010/main" xmlns="" val="2625643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1">
            <a:extLst>
              <a:ext uri="{FF2B5EF4-FFF2-40B4-BE49-F238E27FC236}">
                <a16:creationId xmlns:a16="http://schemas.microsoft.com/office/drawing/2014/main" xmlns="" id="{5672858B-0C40-B842-A796-8568E232E9C5}"/>
              </a:ext>
            </a:extLst>
          </p:cNvPr>
          <p:cNvSpPr txBox="1">
            <a:spLocks/>
          </p:cNvSpPr>
          <p:nvPr/>
        </p:nvSpPr>
        <p:spPr>
          <a:xfrm>
            <a:off x="200528" y="328136"/>
            <a:ext cx="9099515" cy="424322"/>
          </a:xfrm>
          <a:prstGeom prst="rect">
            <a:avLst/>
          </a:prstGeom>
        </p:spPr>
        <p:txBody>
          <a:bodyPr vert="horz" lIns="68571" tIns="34286" rIns="68571" bIns="34286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800" b="1" dirty="0">
                <a:solidFill>
                  <a:schemeClr val="bg1"/>
                </a:solidFill>
              </a:rPr>
              <a:t>РЕМОНТ</a:t>
            </a:r>
          </a:p>
        </p:txBody>
      </p:sp>
      <p:grpSp>
        <p:nvGrpSpPr>
          <p:cNvPr id="2" name="Группа 8"/>
          <p:cNvGrpSpPr/>
          <p:nvPr/>
        </p:nvGrpSpPr>
        <p:grpSpPr>
          <a:xfrm>
            <a:off x="-1980728" y="-3123728"/>
            <a:ext cx="13523856" cy="7694036"/>
            <a:chOff x="-2011643" y="-3109322"/>
            <a:chExt cx="13523856" cy="7694036"/>
          </a:xfrm>
        </p:grpSpPr>
        <p:sp>
          <p:nvSpPr>
            <p:cNvPr id="17" name="Freeform 22">
              <a:extLst>
                <a:ext uri="{FF2B5EF4-FFF2-40B4-BE49-F238E27FC236}">
                  <a16:creationId xmlns:a16="http://schemas.microsoft.com/office/drawing/2014/main" xmlns="" id="{8F104BEC-F3A1-244F-99E4-C58F3E5E6E52}"/>
                </a:ext>
              </a:extLst>
            </p:cNvPr>
            <p:cNvSpPr/>
            <p:nvPr/>
          </p:nvSpPr>
          <p:spPr>
            <a:xfrm rot="12900000">
              <a:off x="-2011643" y="-3109322"/>
              <a:ext cx="13523856" cy="7694036"/>
            </a:xfrm>
            <a:custGeom>
              <a:avLst/>
              <a:gdLst>
                <a:gd name="connsiteX0" fmla="*/ 10215615 w 12175385"/>
                <a:gd name="connsiteY0" fmla="*/ 0 h 5132388"/>
                <a:gd name="connsiteX1" fmla="*/ 12175385 w 12175385"/>
                <a:gd name="connsiteY1" fmla="*/ 1133839 h 5132388"/>
                <a:gd name="connsiteX2" fmla="*/ 12175385 w 12175385"/>
                <a:gd name="connsiteY2" fmla="*/ 1914889 h 5132388"/>
                <a:gd name="connsiteX3" fmla="*/ 10215615 w 12175385"/>
                <a:gd name="connsiteY3" fmla="*/ 781050 h 5132388"/>
                <a:gd name="connsiteX4" fmla="*/ 1857428 w 12175385"/>
                <a:gd name="connsiteY4" fmla="*/ 5132388 h 5132388"/>
                <a:gd name="connsiteX5" fmla="*/ 0 w 12175385"/>
                <a:gd name="connsiteY5" fmla="*/ 4157340 h 5132388"/>
                <a:gd name="connsiteX6" fmla="*/ 0 w 12175385"/>
                <a:gd name="connsiteY6" fmla="*/ 3376290 h 5132388"/>
                <a:gd name="connsiteX7" fmla="*/ 1857428 w 12175385"/>
                <a:gd name="connsiteY7" fmla="*/ 4351338 h 51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75385" h="5132388">
                  <a:moveTo>
                    <a:pt x="10215615" y="0"/>
                  </a:moveTo>
                  <a:lnTo>
                    <a:pt x="12175385" y="1133839"/>
                  </a:lnTo>
                  <a:lnTo>
                    <a:pt x="12175385" y="1914889"/>
                  </a:lnTo>
                  <a:lnTo>
                    <a:pt x="10215615" y="781050"/>
                  </a:lnTo>
                  <a:lnTo>
                    <a:pt x="1857428" y="5132388"/>
                  </a:lnTo>
                  <a:lnTo>
                    <a:pt x="0" y="4157340"/>
                  </a:lnTo>
                  <a:lnTo>
                    <a:pt x="0" y="3376290"/>
                  </a:lnTo>
                  <a:lnTo>
                    <a:pt x="1857428" y="4351338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76200" dist="50800" dir="5400000" algn="tl" rotWithShape="0">
                <a:schemeClr val="accent1">
                  <a:lumMod val="75000"/>
                  <a:alpha val="2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" name="Группа 7"/>
            <p:cNvGrpSpPr>
              <a:grpSpLocks noChangeAspect="1"/>
            </p:cNvGrpSpPr>
            <p:nvPr/>
          </p:nvGrpSpPr>
          <p:grpSpPr>
            <a:xfrm>
              <a:off x="0" y="-5023"/>
              <a:ext cx="1397708" cy="1273784"/>
              <a:chOff x="0" y="-5023"/>
              <a:chExt cx="1397708" cy="1273784"/>
            </a:xfrm>
          </p:grpSpPr>
          <p:sp>
            <p:nvSpPr>
              <p:cNvPr id="18" name="Freeform 46">
                <a:extLst>
                  <a:ext uri="{FF2B5EF4-FFF2-40B4-BE49-F238E27FC236}">
                    <a16:creationId xmlns:a16="http://schemas.microsoft.com/office/drawing/2014/main" xmlns="" id="{7BC94787-AB04-404B-9BAB-B963520D5FF0}"/>
                  </a:ext>
                </a:extLst>
              </p:cNvPr>
              <p:cNvSpPr/>
              <p:nvPr/>
            </p:nvSpPr>
            <p:spPr>
              <a:xfrm>
                <a:off x="0" y="-5023"/>
                <a:ext cx="1397708" cy="1273784"/>
              </a:xfrm>
              <a:custGeom>
                <a:avLst/>
                <a:gdLst>
                  <a:gd name="connsiteX0" fmla="*/ 0 w 1863609"/>
                  <a:gd name="connsiteY0" fmla="*/ 0 h 1387792"/>
                  <a:gd name="connsiteX1" fmla="*/ 1863609 w 1863609"/>
                  <a:gd name="connsiteY1" fmla="*/ 990256 h 1387792"/>
                  <a:gd name="connsiteX2" fmla="*/ 1113400 w 1863609"/>
                  <a:gd name="connsiteY2" fmla="*/ 1387792 h 1387792"/>
                  <a:gd name="connsiteX3" fmla="*/ 0 w 1863609"/>
                  <a:gd name="connsiteY3" fmla="*/ 1387792 h 1387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63609" h="1387792">
                    <a:moveTo>
                      <a:pt x="0" y="0"/>
                    </a:moveTo>
                    <a:lnTo>
                      <a:pt x="1863609" y="990256"/>
                    </a:lnTo>
                    <a:lnTo>
                      <a:pt x="1113400" y="1387792"/>
                    </a:lnTo>
                    <a:lnTo>
                      <a:pt x="0" y="1387792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1" name="Рисунок 10">
                <a:extLst>
                  <a:ext uri="{FF2B5EF4-FFF2-40B4-BE49-F238E27FC236}">
                    <a16:creationId xmlns:a16="http://schemas.microsoft.com/office/drawing/2014/main" xmlns="" id="{124643CC-773E-4940-87FD-25D692E7CB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00528" y="586151"/>
                <a:ext cx="557810" cy="543952"/>
              </a:xfrm>
              <a:prstGeom prst="rect">
                <a:avLst/>
              </a:prstGeom>
            </p:spPr>
          </p:pic>
        </p:grpSp>
      </p:grp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16614483-D788-4B09-8D24-4D9A01DCFDEC}"/>
              </a:ext>
            </a:extLst>
          </p:cNvPr>
          <p:cNvSpPr txBox="1">
            <a:spLocks/>
          </p:cNvSpPr>
          <p:nvPr/>
        </p:nvSpPr>
        <p:spPr>
          <a:xfrm>
            <a:off x="1709683" y="575534"/>
            <a:ext cx="9099515" cy="424322"/>
          </a:xfrm>
          <a:prstGeom prst="rect">
            <a:avLst/>
          </a:prstGeom>
        </p:spPr>
        <p:txBody>
          <a:bodyPr vert="horz" lIns="68571" tIns="34286" rIns="68571" bIns="34286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16614483-D788-4B09-8D24-4D9A01DCFDEC}"/>
              </a:ext>
            </a:extLst>
          </p:cNvPr>
          <p:cNvSpPr txBox="1">
            <a:spLocks/>
          </p:cNvSpPr>
          <p:nvPr/>
        </p:nvSpPr>
        <p:spPr>
          <a:xfrm>
            <a:off x="1331640" y="332656"/>
            <a:ext cx="7812360" cy="864096"/>
          </a:xfrm>
          <a:prstGeom prst="rect">
            <a:avLst/>
          </a:prstGeom>
        </p:spPr>
        <p:txBody>
          <a:bodyPr vert="horz" lIns="68571" tIns="34286" rIns="68571" bIns="34286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 smtClean="0">
              <a:solidFill>
                <a:schemeClr val="bg1"/>
              </a:solidFill>
              <a:latin typeface="+mn-lt"/>
            </a:endParaRPr>
          </a:p>
          <a:p>
            <a:endParaRPr lang="ru-RU" sz="3200" dirty="0" smtClean="0">
              <a:solidFill>
                <a:schemeClr val="bg1"/>
              </a:solidFill>
              <a:latin typeface="+mn-lt"/>
            </a:endParaRPr>
          </a:p>
          <a:p>
            <a:r>
              <a:rPr lang="ru-RU" sz="3200" dirty="0" smtClean="0">
                <a:solidFill>
                  <a:schemeClr val="bg1"/>
                </a:solidFill>
                <a:latin typeface="+mn-lt"/>
              </a:rPr>
              <a:t>Форма проведения занятий</a:t>
            </a:r>
          </a:p>
          <a:p>
            <a:endParaRPr lang="ru-RU" sz="3200" dirty="0" smtClean="0">
              <a:solidFill>
                <a:schemeClr val="bg1"/>
              </a:solidFill>
              <a:latin typeface="+mn-lt"/>
            </a:endParaRPr>
          </a:p>
          <a:p>
            <a:endParaRPr lang="ru-RU" sz="32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E5AE939-B07A-4B13-995F-2B37D36D1846}"/>
              </a:ext>
            </a:extLst>
          </p:cNvPr>
          <p:cNvSpPr txBox="1"/>
          <p:nvPr/>
        </p:nvSpPr>
        <p:spPr>
          <a:xfrm>
            <a:off x="467544" y="1905794"/>
            <a:ext cx="81972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3200" dirty="0" smtClean="0"/>
              <a:t>   Теоретические опросы;</a:t>
            </a:r>
          </a:p>
          <a:p>
            <a:pPr algn="just">
              <a:buFont typeface="Arial" pitchFamily="34" charset="0"/>
              <a:buChar char="•"/>
            </a:pPr>
            <a:r>
              <a:rPr lang="ru-RU" sz="3200" dirty="0" smtClean="0"/>
              <a:t>   Анализ новостей в сфере обеспечения национальной безопасности Российской Федерации;</a:t>
            </a:r>
          </a:p>
          <a:p>
            <a:pPr algn="just">
              <a:buFont typeface="Arial" pitchFamily="34" charset="0"/>
              <a:buChar char="•"/>
            </a:pPr>
            <a:r>
              <a:rPr lang="ru-RU" sz="3200" dirty="0" smtClean="0"/>
              <a:t>   Круглые столы;</a:t>
            </a:r>
          </a:p>
          <a:p>
            <a:pPr algn="just">
              <a:buFont typeface="Arial" pitchFamily="34" charset="0"/>
              <a:buChar char="•"/>
            </a:pPr>
            <a:r>
              <a:rPr lang="ru-RU" sz="3200" dirty="0" smtClean="0"/>
              <a:t>   Подготовка процессуальных документов;</a:t>
            </a:r>
          </a:p>
          <a:p>
            <a:pPr algn="just">
              <a:buFont typeface="Arial" pitchFamily="34" charset="0"/>
              <a:buChar char="•"/>
            </a:pPr>
            <a:r>
              <a:rPr lang="ru-RU" sz="3200" dirty="0" smtClean="0"/>
              <a:t>   Практические задачи.</a:t>
            </a:r>
          </a:p>
        </p:txBody>
      </p:sp>
    </p:spTree>
    <p:extLst>
      <p:ext uri="{BB962C8B-B14F-4D97-AF65-F5344CB8AC3E}">
        <p14:creationId xmlns:p14="http://schemas.microsoft.com/office/powerpoint/2010/main" xmlns="" val="2625643065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3502</TotalTime>
  <Words>402</Words>
  <Application>Microsoft Office PowerPoint</Application>
  <PresentationFormat>Экран (4:3)</PresentationFormat>
  <Paragraphs>66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Теория государства и права</dc:title>
  <dc:creator>Пользователь</dc:creator>
  <cp:lastModifiedBy>Лазарев</cp:lastModifiedBy>
  <cp:revision>381</cp:revision>
  <dcterms:modified xsi:type="dcterms:W3CDTF">2022-02-02T20:07:30Z</dcterms:modified>
</cp:coreProperties>
</file>