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793" r:id="rId2"/>
    <p:sldId id="801" r:id="rId3"/>
    <p:sldId id="794" r:id="rId4"/>
    <p:sldId id="800" r:id="rId5"/>
    <p:sldId id="799" r:id="rId6"/>
    <p:sldId id="798" r:id="rId7"/>
    <p:sldId id="797" r:id="rId8"/>
    <p:sldId id="796" r:id="rId9"/>
    <p:sldId id="795" r:id="rId10"/>
    <p:sldId id="80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0F2"/>
    <a:srgbClr val="005AA5"/>
    <a:srgbClr val="2C4286"/>
    <a:srgbClr val="D0E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0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595986-A32F-420F-8163-B4A3D830AE02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EBD1A0C-2187-4BF0-8D2B-0076FB8E9A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2889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371D77-798B-4ABA-812F-F7EF300BCA0B}" type="datetimeFigureOut">
              <a:rPr lang="ru-RU" smtClean="0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95C7-428D-4244-BA12-695DAB9DE54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085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E111AA-A019-4B8F-A41D-96F86C0676C7}" type="datetimeFigureOut">
              <a:rPr lang="ru-RU" smtClean="0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3D91-79B0-4613-9406-F825854102E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673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A55BFE-7BEC-4B0E-939D-0AFADF0BA8C1}" type="datetimeFigureOut">
              <a:rPr lang="ru-RU" smtClean="0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AE89-D73F-4249-AA7C-2A502CE37F7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573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12178B-3424-4789-90D4-4C0E79A22883}" type="datetimeFigureOut">
              <a:rPr lang="ru-RU" smtClean="0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15D9-06BE-4970-9BC3-49793027780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574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D91DB-4D9B-445C-B63D-BAA7B317C4A4}" type="datetimeFigureOut">
              <a:rPr lang="ru-RU" smtClean="0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947B-4B4B-434F-A80E-38CF1208B07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784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F7C88B-ED11-4433-B3E2-BF3052FAE4AC}" type="datetimeFigureOut">
              <a:rPr lang="ru-RU" smtClean="0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6BE5-493B-420B-AE94-3DA186400C3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970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1B3F10-4B52-46B2-A20D-EE0C91BAD73F}" type="datetimeFigureOut">
              <a:rPr lang="ru-RU" smtClean="0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6D46A-0AF6-4605-A363-2744505B659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385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B62C95-BE3A-4B73-A6AB-DBF8582FCBDE}" type="datetimeFigureOut">
              <a:rPr lang="ru-RU" smtClean="0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2DAD-BBD0-41C4-9F8D-BF48B69717C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0128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C6C155-85E4-44B0-AA48-2202E5891061}" type="datetimeFigureOut">
              <a:rPr lang="ru-RU" smtClean="0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24B2-0C68-4143-AC75-FEB7C1EC9EE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8372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6F02C1-BC6B-4EAD-AE74-768870C59BC3}" type="datetimeFigureOut">
              <a:rPr lang="ru-RU" smtClean="0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340E-D3D7-4545-8E6F-FC3A918B816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798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BAD9DD-2EE5-4E6A-B2D7-609539F493D9}" type="datetimeFigureOut">
              <a:rPr lang="ru-RU" smtClean="0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C594-3759-49DB-BB5D-E1190FFE052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280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672CD7-DB15-4F75-BAAB-C85F4E903695}" type="datetimeFigureOut">
              <a:rPr lang="ru-RU" smtClean="0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5E73A-C09B-4FF5-AEE8-8E117F109AB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565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6381" cy="50161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08513" y="3700874"/>
            <a:ext cx="6858001" cy="406265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700" dirty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ПРЕЗЕНТАЦИЯ </a:t>
            </a:r>
          </a:p>
          <a:p>
            <a:pPr algn="ctr"/>
            <a:r>
              <a:rPr lang="ru-RU" altLang="ru-RU" sz="2700" dirty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ЭЛЕКТИВНОЙ ДИСЦИПЛИНЫ</a:t>
            </a: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r>
              <a:rPr lang="ru-RU" altLang="ru-RU" sz="2700" b="1" dirty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«Правовые основы </a:t>
            </a:r>
            <a:br>
              <a:rPr lang="ru-RU" altLang="ru-RU" sz="2700" b="1" dirty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altLang="ru-RU" sz="2700" b="1" dirty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международных отношений»</a:t>
            </a:r>
          </a:p>
          <a:p>
            <a:pPr algn="r"/>
            <a:endParaRPr lang="ru-RU" altLang="ru-RU" sz="1500" dirty="0">
              <a:solidFill>
                <a:srgbClr val="005AA5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006" y="5995851"/>
            <a:ext cx="8817428" cy="229293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 dirty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Кафедра международного права</a:t>
            </a:r>
          </a:p>
          <a:p>
            <a:pPr algn="r"/>
            <a:endParaRPr lang="ru-RU" altLang="ru-RU" sz="1500" dirty="0">
              <a:solidFill>
                <a:srgbClr val="005AA5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23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6381" cy="50161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63932" y="4444166"/>
            <a:ext cx="7289074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4000" dirty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8491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Человек создает календарь с клейкими заметками на доске">
            <a:extLst>
              <a:ext uri="{FF2B5EF4-FFF2-40B4-BE49-F238E27FC236}">
                <a16:creationId xmlns:a16="http://schemas.microsoft.com/office/drawing/2014/main" id="{BA57E1C1-76C7-4645-B5D0-2E761215BF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82" y="378833"/>
            <a:ext cx="8317959" cy="55463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/>
          <a:lstStyle/>
          <a:p>
            <a:pPr algn="ctr"/>
            <a:r>
              <a:rPr lang="ru-RU" dirty="0"/>
              <a:t>Цель освоения дисциплины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3429000"/>
            <a:ext cx="7886700" cy="32182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E0F2"/>
                </a:highlight>
              </a:rPr>
              <a:t>формирование у обучающихся необходимого объема знаний, умений и навыков в области теории международного права и практики применения международно-правовых и внутригосударственных правовых норм, регулирующих международные отношения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82" y="45500"/>
            <a:ext cx="952381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9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/>
          <a:lstStyle/>
          <a:p>
            <a:pPr algn="ctr"/>
            <a:r>
              <a:rPr lang="ru-RU" dirty="0"/>
              <a:t>Задачи дисциплины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069512"/>
            <a:ext cx="7886700" cy="4351338"/>
          </a:xfrm>
        </p:spPr>
        <p:txBody>
          <a:bodyPr>
            <a:normAutofit/>
          </a:bodyPr>
          <a:lstStyle/>
          <a:p>
            <a:pPr algn="just"/>
            <a:r>
              <a:rPr lang="ru-RU" sz="1800" dirty="0"/>
              <a:t> овладение основными знаниями о предмете регулирования, основных принципах, источниках и системе международного права;</a:t>
            </a:r>
          </a:p>
          <a:p>
            <a:pPr algn="just"/>
            <a:r>
              <a:rPr lang="ru-RU" sz="1800" dirty="0"/>
              <a:t>формирование представления об основах функционирования международной системы;</a:t>
            </a:r>
          </a:p>
          <a:p>
            <a:pPr algn="just"/>
            <a:r>
              <a:rPr lang="ru-RU" sz="1800" dirty="0"/>
              <a:t>выработка умений и навыков анализа содержания международных правовых актов;</a:t>
            </a:r>
          </a:p>
          <a:p>
            <a:pPr algn="just"/>
            <a:r>
              <a:rPr lang="ru-RU" sz="1800" dirty="0"/>
              <a:t>овладение навыками анализа практики международных судебных органов и процедур;</a:t>
            </a:r>
          </a:p>
          <a:p>
            <a:pPr algn="just"/>
            <a:r>
              <a:rPr lang="ru-RU" sz="1800" dirty="0"/>
              <a:t>овладение навыками составления документов, используемых в международной практике (документов дипломатической переписки; документов, используемых в ходе международных судебных процессов и др.).</a:t>
            </a:r>
          </a:p>
          <a:p>
            <a:pPr algn="just"/>
            <a:r>
              <a:rPr lang="ru-RU" sz="1800" dirty="0"/>
              <a:t>изучение основных направлений международного сотрудничества Российской Федерации.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79" y="492669"/>
            <a:ext cx="1531921" cy="12652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226" y="159335"/>
            <a:ext cx="952381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0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Для кого предназначена дисциплина?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/>
          <a:lstStyle/>
          <a:p>
            <a:pPr algn="just"/>
            <a:r>
              <a:rPr lang="ru-RU" dirty="0"/>
              <a:t>обучающиеся направления подготовки 40.03.01 Юриспруденция:</a:t>
            </a:r>
          </a:p>
          <a:p>
            <a:pPr algn="just">
              <a:buFontTx/>
              <a:buChar char="-"/>
            </a:pPr>
            <a:r>
              <a:rPr lang="ru-RU" dirty="0"/>
              <a:t>гражданско-правовой профиль;</a:t>
            </a:r>
          </a:p>
          <a:p>
            <a:pPr algn="just">
              <a:buFontTx/>
              <a:buChar char="-"/>
            </a:pPr>
            <a:r>
              <a:rPr lang="ru-RU" dirty="0"/>
              <a:t>прокурорско-следственный профиль</a:t>
            </a:r>
            <a:r>
              <a:rPr lang="en-US" dirty="0"/>
              <a:t>;</a:t>
            </a:r>
            <a:endParaRPr lang="ru-RU" dirty="0"/>
          </a:p>
          <a:p>
            <a:pPr algn="just"/>
            <a:r>
              <a:rPr lang="ru-RU" dirty="0"/>
              <a:t>обучающиеся специальности 40.05.01 Правовое обеспечение национальной безопасности</a:t>
            </a:r>
            <a:r>
              <a:rPr lang="en-US" dirty="0"/>
              <a:t>;</a:t>
            </a:r>
            <a:endParaRPr lang="ru-RU" dirty="0"/>
          </a:p>
          <a:p>
            <a:pPr algn="just"/>
            <a:r>
              <a:rPr lang="ru-RU" dirty="0"/>
              <a:t>обучающиеся специальности 40.05.02 Правоохранительная деятельность</a:t>
            </a:r>
            <a:r>
              <a:rPr lang="en-US" dirty="0"/>
              <a:t>.</a:t>
            </a:r>
            <a:endParaRPr lang="ru-RU" dirty="0"/>
          </a:p>
          <a:p>
            <a:pPr algn="just"/>
            <a:endParaRPr lang="en-US" dirty="0"/>
          </a:p>
          <a:p>
            <a:pPr marL="0" indent="0" algn="just">
              <a:buNone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249" y="88704"/>
            <a:ext cx="952381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00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Статуя наверху здания">
            <a:extLst>
              <a:ext uri="{FF2B5EF4-FFF2-40B4-BE49-F238E27FC236}">
                <a16:creationId xmlns:a16="http://schemas.microsoft.com/office/drawing/2014/main" id="{F9E37FCB-F0E3-4D58-B6BE-11521154AF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66" y="649338"/>
            <a:ext cx="8369863" cy="55785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Что изучается в ходе освоения дисциплины?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highlight>
                  <a:srgbClr val="CCE0F2"/>
                </a:highlight>
                <a:latin typeface="+mj-lt"/>
              </a:rPr>
              <a:t>Международное право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highlight>
                  <a:srgbClr val="CCE0F2"/>
                </a:highlight>
                <a:latin typeface="+mj-lt"/>
              </a:rPr>
              <a:t>Международная система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highlight>
                  <a:srgbClr val="CCE0F2"/>
                </a:highlight>
                <a:latin typeface="+mj-lt"/>
              </a:rPr>
              <a:t>Международные организации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highlight>
                  <a:srgbClr val="CCE0F2"/>
                </a:highlight>
                <a:latin typeface="+mj-lt"/>
              </a:rPr>
              <a:t>Международные договоры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highlight>
                  <a:srgbClr val="CCE0F2"/>
                </a:highlight>
                <a:latin typeface="+mj-lt"/>
              </a:rPr>
              <a:t>Органы внешних сношений Российской Федерации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highlight>
                  <a:srgbClr val="CCE0F2"/>
                </a:highlight>
                <a:latin typeface="+mj-lt"/>
              </a:rPr>
              <a:t>Нюрнбергский трибунал</a:t>
            </a: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249" y="88704"/>
            <a:ext cx="952381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56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/>
          <a:lstStyle/>
          <a:p>
            <a:r>
              <a:rPr lang="ru-RU" dirty="0"/>
              <a:t>Тематический план дисциплины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400" dirty="0"/>
              <a:t>Тема 1. Понятие, источники и принципы международного права. </a:t>
            </a:r>
          </a:p>
          <a:p>
            <a:pPr algn="just"/>
            <a:r>
              <a:rPr lang="ru-RU" sz="2400" dirty="0"/>
              <a:t>Тема 2. Международно-правовые средства разрешения международных споров.</a:t>
            </a:r>
          </a:p>
          <a:p>
            <a:pPr algn="just"/>
            <a:r>
              <a:rPr lang="ru-RU" sz="2400" dirty="0"/>
              <a:t>Тема 3. Особенности реализации международных правоохранительных отношений.</a:t>
            </a:r>
          </a:p>
          <a:p>
            <a:pPr algn="just"/>
            <a:r>
              <a:rPr lang="ru-RU" sz="2400" dirty="0"/>
              <a:t>Тема 4. Правовые основы участия государств в международных организациях </a:t>
            </a:r>
          </a:p>
          <a:p>
            <a:pPr algn="just"/>
            <a:r>
              <a:rPr lang="ru-RU" sz="2400" dirty="0"/>
              <a:t>Тема 5. Особенности правового регулирования внешних сношений государств. </a:t>
            </a:r>
          </a:p>
          <a:p>
            <a:pPr algn="just"/>
            <a:r>
              <a:rPr lang="ru-RU" sz="2400" dirty="0"/>
              <a:t>Тема 6. Правовые основы международного сотрудничеств государств в сфере защиты прав человека. </a:t>
            </a:r>
          </a:p>
          <a:p>
            <a:pPr algn="just"/>
            <a:r>
              <a:rPr lang="ru-RU" sz="2400" dirty="0"/>
              <a:t>Тема 7. Нюрнбергский трибунал: историческое значение и уроки для современности. </a:t>
            </a:r>
          </a:p>
          <a:p>
            <a:pPr algn="just"/>
            <a:r>
              <a:rPr lang="ru-RU" sz="2400" dirty="0"/>
              <a:t>Тема 8. Правовые основы международного сотрудничества в сфере борьбы с преступностью. </a:t>
            </a:r>
          </a:p>
          <a:p>
            <a:pPr algn="just"/>
            <a:r>
              <a:rPr lang="ru-RU" sz="2400" dirty="0"/>
              <a:t>Тема 9. Правовые основы международного экономического сотрудничества.</a:t>
            </a:r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428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/>
          <a:lstStyle/>
          <a:p>
            <a:pPr algn="ctr"/>
            <a:r>
              <a:rPr lang="ru-RU" dirty="0"/>
              <a:t>Как будут проходить занятия?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>
            <a:normAutofit/>
          </a:bodyPr>
          <a:lstStyle/>
          <a:p>
            <a:r>
              <a:rPr lang="ru-RU" dirty="0"/>
              <a:t>Теоретические опросы</a:t>
            </a:r>
          </a:p>
          <a:p>
            <a:r>
              <a:rPr lang="ru-RU" dirty="0"/>
              <a:t>Анализ новостей в международных отношениях</a:t>
            </a:r>
          </a:p>
          <a:p>
            <a:r>
              <a:rPr lang="ru-RU" dirty="0"/>
              <a:t>Изучение судебной практики</a:t>
            </a:r>
          </a:p>
          <a:p>
            <a:r>
              <a:rPr lang="ru-RU" dirty="0"/>
              <a:t>Деловые игры</a:t>
            </a:r>
          </a:p>
          <a:p>
            <a:r>
              <a:rPr lang="ru-RU" dirty="0"/>
              <a:t>Моделирование международных</a:t>
            </a:r>
            <a:br>
              <a:rPr lang="ru-RU" dirty="0"/>
            </a:br>
            <a:r>
              <a:rPr lang="ru-RU" dirty="0"/>
              <a:t>организаций</a:t>
            </a:r>
          </a:p>
          <a:p>
            <a:r>
              <a:rPr lang="ru-RU" dirty="0"/>
              <a:t>Круглые столы</a:t>
            </a:r>
          </a:p>
          <a:p>
            <a:r>
              <a:rPr lang="ru-RU" dirty="0" err="1"/>
              <a:t>Практикоориентированные</a:t>
            </a:r>
            <a:r>
              <a:rPr lang="ru-RU" dirty="0"/>
              <a:t> задачи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249" y="162996"/>
            <a:ext cx="952381" cy="666667"/>
          </a:xfrm>
          <a:prstGeom prst="rect">
            <a:avLst/>
          </a:prstGeom>
        </p:spPr>
      </p:pic>
      <p:pic>
        <p:nvPicPr>
          <p:cNvPr id="12" name="Рисунок 11" descr="Босс (офисный йети)">
            <a:extLst>
              <a:ext uri="{FF2B5EF4-FFF2-40B4-BE49-F238E27FC236}">
                <a16:creationId xmlns:a16="http://schemas.microsoft.com/office/drawing/2014/main" id="{C2B6E07F-4833-41AD-BA0F-30D9D55A0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085" y="3473918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78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Значение дисциплины для дальнейшего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Основные положения дисциплины могут быть использованы в дальнейшем при изучении следующих дисциплин:</a:t>
            </a:r>
          </a:p>
          <a:p>
            <a:pPr algn="just"/>
            <a:r>
              <a:rPr lang="ru-RU" dirty="0"/>
              <a:t> Международное право;</a:t>
            </a:r>
          </a:p>
          <a:p>
            <a:pPr algn="just"/>
            <a:r>
              <a:rPr lang="ru-RU" dirty="0"/>
              <a:t>Судебная защита конституционных прав и свобод;</a:t>
            </a:r>
          </a:p>
          <a:p>
            <a:pPr algn="just"/>
            <a:r>
              <a:rPr lang="ru-RU" dirty="0"/>
              <a:t>Проблемы теории государства и права.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51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734" y="1143084"/>
            <a:ext cx="7886700" cy="9408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Значение дисциплины для практической работы юриста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212" y="2295888"/>
            <a:ext cx="7886700" cy="4351338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Возможность анализировать и применять нормы международного права в разных сферах отношений; </a:t>
            </a:r>
          </a:p>
          <a:p>
            <a:pPr algn="just"/>
            <a:r>
              <a:rPr lang="ru-RU" dirty="0"/>
              <a:t>Умение определять подлежащие применению правовые нормы в спорных ситуациях; </a:t>
            </a:r>
          </a:p>
          <a:p>
            <a:pPr algn="just"/>
            <a:r>
              <a:rPr lang="ru-RU" dirty="0"/>
              <a:t>Получение навыков правильной квалификации фактов, событий и обстоятельств, влияющих на решение спорных вопросов в публичных правоотношениях</a:t>
            </a:r>
            <a:r>
              <a:rPr lang="en-US" dirty="0"/>
              <a:t>;</a:t>
            </a:r>
            <a:endParaRPr lang="ru-RU" dirty="0"/>
          </a:p>
          <a:p>
            <a:pPr algn="just"/>
            <a:r>
              <a:rPr lang="ru-RU" dirty="0"/>
              <a:t>Умение применять нормы международных договоров в конкретных практических ситуациях.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00324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249" y="95920"/>
            <a:ext cx="952381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602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1383</TotalTime>
  <Words>398</Words>
  <Application>Microsoft Office PowerPoint</Application>
  <PresentationFormat>Экран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Roboto Medium</vt:lpstr>
      <vt:lpstr>Тема Office</vt:lpstr>
      <vt:lpstr>Презентация PowerPoint</vt:lpstr>
      <vt:lpstr>Цель освоения дисциплины </vt:lpstr>
      <vt:lpstr>Задачи дисциплины</vt:lpstr>
      <vt:lpstr>Для кого предназначена дисциплина?</vt:lpstr>
      <vt:lpstr>Что изучается в ходе освоения дисциплины?</vt:lpstr>
      <vt:lpstr>Тематический план дисциплины</vt:lpstr>
      <vt:lpstr>Как будут проходить занятия?</vt:lpstr>
      <vt:lpstr>Значение дисциплины для дальнейшего обучения</vt:lpstr>
      <vt:lpstr>Значение дисциплины для практической работы юриста</vt:lpstr>
      <vt:lpstr>Презентация PowerPoint</vt:lpstr>
    </vt:vector>
  </TitlesOfParts>
  <Company>ФГБОУ СГЮА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Кузнецов Максим</dc:creator>
  <cp:lastModifiedBy>Алим Алим</cp:lastModifiedBy>
  <cp:revision>132</cp:revision>
  <dcterms:created xsi:type="dcterms:W3CDTF">2020-12-02T14:35:45Z</dcterms:created>
  <dcterms:modified xsi:type="dcterms:W3CDTF">2022-02-02T06:01:45Z</dcterms:modified>
</cp:coreProperties>
</file>