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793" r:id="rId2"/>
    <p:sldId id="801" r:id="rId3"/>
    <p:sldId id="794" r:id="rId4"/>
    <p:sldId id="800" r:id="rId5"/>
    <p:sldId id="799" r:id="rId6"/>
    <p:sldId id="798" r:id="rId7"/>
    <p:sldId id="797" r:id="rId8"/>
    <p:sldId id="796" r:id="rId9"/>
    <p:sldId id="795" r:id="rId10"/>
    <p:sldId id="80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CCE0F2"/>
    <a:srgbClr val="005AA5"/>
    <a:srgbClr val="2C4286"/>
    <a:srgbClr val="D0E1F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901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49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22085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01673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8457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42357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4178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59970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9638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412012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8883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82798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67280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9856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285999" y="3395514"/>
            <a:ext cx="6858001" cy="34624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ПРЕЗЕНТАЦИЯ </a:t>
            </a:r>
          </a:p>
          <a:p>
            <a:pPr algn="ctr"/>
            <a:r>
              <a:rPr lang="ru-RU" alt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ЭЛЕКТИВНОЙ ДИСЦИПЛИНЫ</a:t>
            </a:r>
          </a:p>
          <a:p>
            <a:pPr algn="ctr"/>
            <a:endParaRPr lang="ru-RU" altLang="ru-RU" sz="24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Roboto Medium" panose="02000000000000000000" pitchFamily="2" charset="0"/>
              <a:cs typeface="Times New Roman" pitchFamily="18" charset="0"/>
            </a:endParaRPr>
          </a:p>
          <a:p>
            <a:pPr algn="ctr"/>
            <a:r>
              <a:rPr lang="ru-RU" alt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«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Испанский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язык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 второй иностранный</a:t>
            </a:r>
            <a:r>
              <a:rPr lang="ru-RU" alt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»</a:t>
            </a:r>
            <a:endParaRPr lang="ru-RU" altLang="ru-RU" sz="24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Roboto Medium" panose="02000000000000000000" pitchFamily="2" charset="0"/>
              <a:cs typeface="Times New Roman" pitchFamily="18" charset="0"/>
            </a:endParaRP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006" y="5995851"/>
            <a:ext cx="8817428" cy="2292935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Кафедра </a:t>
            </a:r>
            <a:r>
              <a:rPr lang="ru-RU" alt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иностранных языков</a:t>
            </a:r>
            <a:endParaRPr lang="ru-RU" altLang="ru-RU" sz="2000" dirty="0"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412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63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40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  <a:endParaRPr lang="ru-RU" altLang="ru-RU" sz="40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491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852" y="1771204"/>
            <a:ext cx="7886700" cy="940860"/>
          </a:xfrm>
        </p:spPr>
        <p:txBody>
          <a:bodyPr/>
          <a:lstStyle/>
          <a:p>
            <a:pPr algn="ctr"/>
            <a:r>
              <a:rPr lang="ru-RU" dirty="0" smtClean="0"/>
              <a:t>Цель </a:t>
            </a:r>
            <a:r>
              <a:rPr lang="ru-RU" dirty="0"/>
              <a:t>освоения дисциплины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8900" y="3045530"/>
            <a:ext cx="7756645" cy="323170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dirty="0" smtClean="0"/>
              <a:t>формирование коммуникативных умений в четырех видах речевой деятельности (</a:t>
            </a:r>
            <a:r>
              <a:rPr lang="ru-RU" sz="2400" dirty="0" err="1" smtClean="0"/>
              <a:t>аудирование</a:t>
            </a:r>
            <a:r>
              <a:rPr lang="ru-RU" sz="2400" dirty="0" smtClean="0"/>
              <a:t>, чтение, письмо и говорение), воспринимать на слух излагаемый материал, извлекать необходимую информацию по предмету из источников на основе бумажных носителей и </a:t>
            </a:r>
            <a:r>
              <a:rPr lang="ru-RU" sz="2400" dirty="0" err="1" smtClean="0"/>
              <a:t>интернет-ресурсов</a:t>
            </a:r>
            <a:r>
              <a:rPr lang="ru-RU" sz="2400" dirty="0" smtClean="0"/>
              <a:t>, адекватно излагать полученную специальную информацию на испанском языке, уметь планировать свое речевое поведение, выходить из положения при дефиците языковых средств при получении и передаче информации.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 descr="maska-v-instagrame-ispanskiy-flag-gde-takuyu-najt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94571" y="667265"/>
            <a:ext cx="1896111" cy="126618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3309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Задачи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7712" y="2374312"/>
            <a:ext cx="7886700" cy="435133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расширение кругозора и эрудиции обучающихся;</a:t>
            </a:r>
          </a:p>
          <a:p>
            <a:pPr lvl="0"/>
            <a:r>
              <a:rPr lang="ru-RU" dirty="0" smtClean="0"/>
              <a:t>формирование начальных навыков повседневного общения на испанском языке;</a:t>
            </a:r>
          </a:p>
          <a:p>
            <a:pPr lvl="0"/>
            <a:r>
              <a:rPr lang="ru-RU" dirty="0" smtClean="0"/>
              <a:t>правильно артикулировать звуки; интонировать текст, соблюдая акцентуацию и ритм; читать транскрипцию;</a:t>
            </a:r>
          </a:p>
          <a:p>
            <a:pPr lvl="0"/>
            <a:r>
              <a:rPr lang="ru-RU" dirty="0" smtClean="0"/>
              <a:t> владеть лексическим минимумом в объеме 4000 учебных лексических единиц общего характера;</a:t>
            </a:r>
          </a:p>
          <a:p>
            <a:pPr lvl="0"/>
            <a:r>
              <a:rPr lang="ru-RU" dirty="0" smtClean="0"/>
              <a:t>понимать основные особенности проявления национальной культуры и традиций стран изучаемого языка, </a:t>
            </a:r>
          </a:p>
          <a:p>
            <a:pPr lvl="0"/>
            <a:r>
              <a:rPr lang="ru-RU" dirty="0" smtClean="0"/>
              <a:t>пользоваться правилами речевого этикета.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 descr="77101461-spain-icons-set-spanish-traditional-symbols-and-objects-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0837" y="576647"/>
            <a:ext cx="1799281" cy="179928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162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Для кого предназначена дисциплина?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обучающиеся направления подготовки 40.03.01 Юриспруденция;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обучающиеся специальности 40.05.01 Правовое обеспечение национальной безопасности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обучающиеся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специальности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40.05.02 Правоохранительная деятельность;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обучающиеся специальности 40.05.03 Судебная экспертиза;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обучающиеся специальности 40.05.04 Судебная и прокурорская деятельность;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обучающиеся специальности 38.05.01 Экономическая безопасность.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/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22550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Что изучается в ходе освоения дисциплины?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Познакомиться с кем-либо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 представиться;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извиниться; задать вопросы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 попрощаться;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Описать объекты, места, свой дом; спросить информацию по местонахождению;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Описать внешность, черты характера; одежду;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Заполнить анкету;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составить визитную карточку;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Выразить свою точку зрения, желание, оценку, согласие, сомнение, возражение;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Рассказать о своей семье,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профессии, семейных традициях;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Рассказать об испанской королевской семье;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Написать свою биографию; открытку;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Рассказать о повседневных делах, спросить время;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Выразить вкусы и предпочтения;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Описать город, маршрут.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 descr="espanol-un-idioma-alz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4960" y="4176585"/>
            <a:ext cx="3327561" cy="22585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5585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r>
              <a:rPr lang="ru-RU" dirty="0" smtClean="0"/>
              <a:t>Тематический план дисциплины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Тема 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Приветствие, знакомство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Описание внешности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Описание дома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Тема 4.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Семья, испанская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королевская семья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Повседневные заботы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Тема 6.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Ориентация в городе,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Мадрид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 descr="1fed42e393ea771ef659c1a582f861a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5240" y="3541690"/>
            <a:ext cx="3103044" cy="29685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9042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 smtClean="0"/>
              <a:t>Как будут проходить занятия?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7211" y="1973916"/>
            <a:ext cx="7886700" cy="4351338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Постановка произношения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Аудирование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Практика устной речи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Освоение базовой грамматики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Теоретические опросы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Ролевые игры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Лексико-грамматические тесты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Чтение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Моделирование повседневных ситуаций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Извлечение информации национально-культурного характера из изучаемых текстов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 descr="1020x0_monnhllwxoobenme_jpg_492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6958" y="1923947"/>
            <a:ext cx="3108960" cy="31089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2107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Значение дисциплины для дальнейшего 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Основные положения дисциплины могут быть использованы в </a:t>
            </a:r>
            <a:r>
              <a:rPr lang="ru-RU" dirty="0" smtClean="0"/>
              <a:t>дальнейшем при </a:t>
            </a:r>
            <a:r>
              <a:rPr lang="ru-RU" dirty="0"/>
              <a:t>изучении следующих дисциплин:</a:t>
            </a:r>
          </a:p>
          <a:p>
            <a:pPr lvl="0"/>
            <a:r>
              <a:rPr lang="ru-RU" dirty="0" smtClean="0"/>
              <a:t> «Иностранный </a:t>
            </a:r>
            <a:r>
              <a:rPr lang="ru-RU" dirty="0" smtClean="0"/>
              <a:t>язык»;</a:t>
            </a:r>
            <a:endParaRPr lang="ru-RU" dirty="0" smtClean="0"/>
          </a:p>
          <a:p>
            <a:pPr lvl="0"/>
            <a:r>
              <a:rPr lang="ru-RU" dirty="0" smtClean="0"/>
              <a:t>«Международное право»;</a:t>
            </a:r>
          </a:p>
          <a:p>
            <a:pPr lvl="0"/>
            <a:r>
              <a:rPr lang="ru-RU" dirty="0" smtClean="0"/>
              <a:t>«Международное частное право»;</a:t>
            </a:r>
          </a:p>
          <a:p>
            <a:pPr lvl="0"/>
            <a:r>
              <a:rPr lang="ru-RU" dirty="0" smtClean="0"/>
              <a:t>«Мировая экономика и международные экономические отношения»;</a:t>
            </a:r>
          </a:p>
          <a:p>
            <a:pPr lvl="0"/>
            <a:r>
              <a:rPr lang="ru-RU" dirty="0" smtClean="0"/>
              <a:t>«Правовые основы международных отношений».</a:t>
            </a:r>
          </a:p>
          <a:p>
            <a:pPr lvl="0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345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34" y="1143084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Значение дисциплины для практической работы юриста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способности и готовности к межкультурному общению;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Понимание основных особенностей проявления национальной культуры и традиций стран изучаемого языка;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Иметь представление об этических и нравственных нормах поведения, принятых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инокультурном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социуме, о моделях социальных ситуаций, типичных сценариях взаимодействия;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Владение основными особенностями официального, нейтрального и неофициального регистров общения;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Возможность изучения в дальнейшем правовой системы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Испании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других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испаноязычных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97160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1502</TotalTime>
  <Words>485</Words>
  <Application>Microsoft Office PowerPoint</Application>
  <PresentationFormat>Экран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Цель освоения дисциплины </vt:lpstr>
      <vt:lpstr>Задачи дисциплины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</vt:lpstr>
      <vt:lpstr>Слайд 10</vt:lpstr>
    </vt:vector>
  </TitlesOfParts>
  <Company>ФГБОУ СГЮА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Александр</cp:lastModifiedBy>
  <cp:revision>156</cp:revision>
  <dcterms:created xsi:type="dcterms:W3CDTF">2020-12-02T14:35:45Z</dcterms:created>
  <dcterms:modified xsi:type="dcterms:W3CDTF">2022-02-01T12:51:54Z</dcterms:modified>
</cp:coreProperties>
</file>