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5" r:id="rId9"/>
    <p:sldId id="80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9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4" y="3700874"/>
            <a:ext cx="5837776" cy="384720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0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«Коллизионное право Европейского союза (</a:t>
            </a:r>
            <a:r>
              <a:rPr lang="en-GB" altLang="ru-RU" sz="20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EU conflict of laws)</a:t>
            </a:r>
            <a:r>
              <a:rPr lang="ru-RU" altLang="ru-RU" sz="20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международного права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формирование у обучающихся необходимого объема знаний, умений и навыков в области теории коллизионного права Европейского Союза и практики его применения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5710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59" y="1764368"/>
            <a:ext cx="8328683" cy="4285804"/>
          </a:xfrm>
        </p:spPr>
        <p:txBody>
          <a:bodyPr>
            <a:noAutofit/>
          </a:bodyPr>
          <a:lstStyle/>
          <a:p>
            <a:pPr lvl="0"/>
            <a:r>
              <a:rPr lang="ru-RU" sz="1900" dirty="0"/>
              <a:t>формирование у обучающихся необходимого объема знаний, позволяющих </a:t>
            </a:r>
            <a:endParaRPr lang="en-US" sz="1900" dirty="0"/>
          </a:p>
          <a:p>
            <a:pPr lvl="1"/>
            <a:r>
              <a:rPr lang="ru-RU" sz="1500" dirty="0"/>
              <a:t>самостоятельно готовить экспертные юридические заключения и проводить экспертизу нормативных (индивидуальных) правовых актов в сфере коллизионного права Европейского Союза; </a:t>
            </a:r>
            <a:endParaRPr lang="en-US" sz="1500" dirty="0"/>
          </a:p>
          <a:p>
            <a:pPr lvl="1"/>
            <a:r>
              <a:rPr lang="ru-RU" sz="1600" dirty="0"/>
              <a:t>консультировать, давать юридические заключения в сфере международных экономических и коммерческих отношений и осуществлять представительство в связи с международными экономическими спорами и коммерческими спорами в международной публично-правовой и частноправовой сфере в контексте коллизионного права Европейского Союза</a:t>
            </a:r>
            <a:endParaRPr lang="ru-RU" sz="1900" dirty="0"/>
          </a:p>
          <a:p>
            <a:pPr lvl="0"/>
            <a:r>
              <a:rPr lang="ru-RU" sz="1900" dirty="0"/>
              <a:t>формирование у обучающихся необходимого объема умений и навыков, позволяющих </a:t>
            </a:r>
            <a:endParaRPr lang="en-US" sz="1900" dirty="0"/>
          </a:p>
          <a:p>
            <a:pPr lvl="1"/>
            <a:r>
              <a:rPr lang="ru-RU" sz="1500" dirty="0"/>
              <a:t>самостоятельно готовить экспертные юридические заключения и проводить экспертизу нормативных (индивидуальных) правовых актов в сфере коллизионного права Европейского Союза; </a:t>
            </a:r>
            <a:endParaRPr lang="en-US" sz="1500" dirty="0"/>
          </a:p>
          <a:p>
            <a:pPr lvl="1"/>
            <a:r>
              <a:rPr lang="ru-RU" sz="1600" dirty="0"/>
              <a:t>консультировать, давать юридические заключения в сфере международных экономических и коммерческих отношений и осуществлять представительство в связи с международными экономическими спорами и коммерческими спорами в международной публично-правовой и частноправовой сфере в контексте коллизионного права Европейского Союза.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Дисциплина предназначена для обучающихся направления подготовки 40.04.01 Юриспруденция, </a:t>
            </a:r>
          </a:p>
          <a:p>
            <a:pPr marL="0" indent="0" algn="ctr">
              <a:buNone/>
            </a:pPr>
            <a:r>
              <a:rPr lang="ru-RU" dirty="0"/>
              <a:t>профиль подготовки «Юрист в сфере международных экономических отношений, бизнеса и финансового регулирования», </a:t>
            </a:r>
          </a:p>
          <a:p>
            <a:pPr marL="0" indent="0" algn="ctr">
              <a:buNone/>
            </a:pPr>
            <a:r>
              <a:rPr lang="ru-RU" dirty="0"/>
              <a:t>квалификация: магистр </a:t>
            </a: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Теория международного частного права ЕС, </a:t>
            </a:r>
            <a:endParaRPr lang="ru-GB" dirty="0"/>
          </a:p>
          <a:p>
            <a:r>
              <a:rPr lang="ru-RU" dirty="0"/>
              <a:t>Особенности применения норм, составляющих </a:t>
            </a:r>
            <a:r>
              <a:rPr lang="ru-GB" dirty="0"/>
              <a:t>режим «Брюссель I» </a:t>
            </a:r>
          </a:p>
          <a:p>
            <a:r>
              <a:rPr lang="ru-RU" dirty="0"/>
              <a:t>Особенности п</a:t>
            </a:r>
            <a:r>
              <a:rPr lang="ru-GB" dirty="0"/>
              <a:t>ризнани</a:t>
            </a:r>
            <a:r>
              <a:rPr lang="ru-RU" dirty="0"/>
              <a:t>я</a:t>
            </a:r>
            <a:r>
              <a:rPr lang="ru-GB" dirty="0"/>
              <a:t> и исполнени</a:t>
            </a:r>
            <a:r>
              <a:rPr lang="ru-RU" dirty="0"/>
              <a:t>я</a:t>
            </a:r>
            <a:r>
              <a:rPr lang="ru-GB" dirty="0"/>
              <a:t> иностранных судебных решений в Европейском Союзе </a:t>
            </a:r>
          </a:p>
          <a:p>
            <a:r>
              <a:rPr lang="ru-RU" dirty="0"/>
              <a:t>Определение п</a:t>
            </a:r>
            <a:r>
              <a:rPr lang="ru-GB" dirty="0"/>
              <a:t>рименимо</a:t>
            </a:r>
            <a:r>
              <a:rPr lang="ru-RU" dirty="0" err="1"/>
              <a:t>го</a:t>
            </a:r>
            <a:r>
              <a:rPr lang="ru-GB" dirty="0"/>
              <a:t> прав</a:t>
            </a:r>
            <a:r>
              <a:rPr lang="ru-RU" dirty="0"/>
              <a:t>а в спорах из </a:t>
            </a:r>
            <a:r>
              <a:rPr lang="ru-GB" dirty="0"/>
              <a:t>деликт</a:t>
            </a:r>
            <a:r>
              <a:rPr lang="ru-RU" dirty="0" err="1"/>
              <a:t>ов</a:t>
            </a:r>
            <a:r>
              <a:rPr lang="ru-RU" dirty="0"/>
              <a:t> и контрактов</a:t>
            </a:r>
            <a:endParaRPr lang="ru-GB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232" y="5989653"/>
            <a:ext cx="731333" cy="45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803" y="2201632"/>
            <a:ext cx="7886700" cy="420066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1. Понятие, источники и предмет регулирования международного частного права Европейского Союза (</a:t>
            </a:r>
            <a:r>
              <a:rPr lang="en-GB" sz="2400" dirty="0">
                <a:ea typeface="Calibri"/>
                <a:cs typeface="Times New Roman"/>
              </a:rPr>
              <a:t>The concept, sources and subject of regulation of private international law of the European Union)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2. Юрисдикция и режим «Брюссель </a:t>
            </a:r>
            <a:r>
              <a:rPr lang="en-GB" sz="2400" dirty="0">
                <a:ea typeface="Calibri"/>
                <a:cs typeface="Times New Roman"/>
              </a:rPr>
              <a:t>I» (Jurisdiction and the Brussels I regime)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3. Признание и исполнение иностранных судебных решений в Европейском Союзе (</a:t>
            </a:r>
            <a:r>
              <a:rPr lang="en-GB" sz="2400" dirty="0">
                <a:ea typeface="Calibri"/>
                <a:cs typeface="Times New Roman"/>
              </a:rPr>
              <a:t>Recognition and enforcement of foreign judgments in the EU)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4. Применимое право: деликты (</a:t>
            </a:r>
            <a:r>
              <a:rPr lang="en-GB" sz="2400" dirty="0">
                <a:ea typeface="Calibri"/>
                <a:cs typeface="Times New Roman"/>
              </a:rPr>
              <a:t>Choice of law: torts)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5. Применимое право: контракты (</a:t>
            </a:r>
            <a:r>
              <a:rPr lang="en-GB" sz="2400" dirty="0">
                <a:ea typeface="Calibri"/>
                <a:cs typeface="Times New Roman"/>
              </a:rPr>
              <a:t>Choice of law: contracts)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6. Исключение применения иностранного права (</a:t>
            </a:r>
            <a:r>
              <a:rPr lang="en-GB" sz="2400" dirty="0">
                <a:ea typeface="Calibri"/>
                <a:cs typeface="Times New Roman"/>
              </a:rPr>
              <a:t>Exclusion of foreign law from application)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Занятия проводятся на английском языке </a:t>
            </a:r>
          </a:p>
          <a:p>
            <a:r>
              <a:rPr lang="ru-RU" dirty="0"/>
              <a:t>Основные формы работы в рамках занятий: </a:t>
            </a:r>
          </a:p>
          <a:p>
            <a:pPr lvl="1"/>
            <a:r>
              <a:rPr lang="ru-RU" dirty="0"/>
              <a:t>решение практических задач </a:t>
            </a:r>
          </a:p>
          <a:p>
            <a:pPr lvl="1"/>
            <a:r>
              <a:rPr lang="ru-RU" dirty="0"/>
              <a:t>обсуждение практики разрешения международных экономических споров </a:t>
            </a:r>
          </a:p>
          <a:p>
            <a:pPr lvl="1"/>
            <a:r>
              <a:rPr lang="ru-RU" dirty="0"/>
              <a:t>деловые игры</a:t>
            </a:r>
          </a:p>
          <a:p>
            <a:pPr lvl="1"/>
            <a:r>
              <a:rPr lang="ru-RU" dirty="0"/>
              <a:t>дискуссии по проблемным вопросам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получение знаний в сфере юрисдикции и применимого права в Европейском союзе </a:t>
            </a:r>
          </a:p>
          <a:p>
            <a:pPr algn="just"/>
            <a:r>
              <a:rPr lang="ru-RU" dirty="0"/>
              <a:t>совершенствование навыков владения английским языком, выработка навыков использования англоязычной терминологии в сфере коллизионного права ЕС; </a:t>
            </a:r>
          </a:p>
          <a:p>
            <a:pPr algn="just"/>
            <a:r>
              <a:rPr lang="ru-RU" dirty="0"/>
              <a:t>получение навыков надлежащей правовой оценки обстоятельств, толкования и применения коллизионных норм права при разрешении гражданских и коммерческих споров в ЕС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1789</TotalTime>
  <Words>468</Words>
  <Application>Microsoft Macintosh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DK</cp:lastModifiedBy>
  <cp:revision>134</cp:revision>
  <dcterms:created xsi:type="dcterms:W3CDTF">2020-12-02T14:35:45Z</dcterms:created>
  <dcterms:modified xsi:type="dcterms:W3CDTF">2022-02-13T14:05:02Z</dcterms:modified>
</cp:coreProperties>
</file>