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793" r:id="rId2"/>
    <p:sldId id="801" r:id="rId3"/>
    <p:sldId id="794" r:id="rId4"/>
    <p:sldId id="800" r:id="rId5"/>
    <p:sldId id="799" r:id="rId6"/>
    <p:sldId id="798" r:id="rId7"/>
    <p:sldId id="803" r:id="rId8"/>
    <p:sldId id="797" r:id="rId9"/>
    <p:sldId id="796" r:id="rId10"/>
    <p:sldId id="795" r:id="rId11"/>
    <p:sldId id="80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7417" y="3637052"/>
            <a:ext cx="7999017" cy="364715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ЭЕЛЕКТИВНОЙ ДИСЦИПЛИНЫ</a:t>
            </a:r>
          </a:p>
          <a:p>
            <a:pPr algn="ctr"/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«Деятельность адвоката по административным делам в арбитражном процессе»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292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 арбитражного процесса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практической работы юриста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обучение навыкам анализа и толкования любых норм права, регулирующих оказание адвокатом юридической помощи по делам, возникающих из административных и иных публичных правоотношений в арбитражном процессе;</a:t>
            </a:r>
          </a:p>
          <a:p>
            <a:pPr algn="just"/>
            <a:r>
              <a:rPr lang="ru-RU" dirty="0"/>
              <a:t>обучение навыкам юридической квалификации любых юридически значимых фактов в сфере оказания адвокатом юридической помощи по делам, возникающих из административных и иных публичных правоотношений в арбитражном процессе.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Цель 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обеспечение обучающимся условий для освоения необходимого объема знаний правового регулирования производства по делам, возникающим из административных и иных публичных правоотношений в арбитражном процессе, формирования и развития умений и навыков, которые они могут применить в будущей профессиональной деятельности, связанной с оказанием квалифицированной юридической помощи по административным делам, а также формирование компетенций, необходимых для освоения указанных знаний, умений и владения навыками.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069512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у обучающихся знаний о производстве по делам, возникающим из административных и иных публичных правоотношений  в арбитражном процессе и о правовом регулировании участия и задачах адвоката при рассмотрении арбитражным судом указанных категорий дел;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	формирование и закрепление у обучающихся знаний по ключевым проблемам участия адвоката в производстве по делам, возникающим из административных и иных публичных правоотношений  в арбитражном процессе; 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	формирование и закрепление у обучающихся умений и навыков использования теоретических знаний при разрешении конкретных правовых ситуаций в сфере оказания квалифицированной юридической помощи по административным делам в арбитражных судах.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DFE01-FE0A-456C-A5A8-2A41DE004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39" y="592493"/>
            <a:ext cx="1578940" cy="13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Для кого предназначена дисциплина?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обучающиеся направления подготовки 40.04.01 Юриспруденция, магистерская программа «Судебная адвокатура»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68A7FE-C317-4C1D-9D49-74AD7530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004" y="3671244"/>
            <a:ext cx="4700338" cy="28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 изучается в ходе освоения дисциплины?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340186"/>
            <a:ext cx="7886700" cy="4307039"/>
          </a:xfrm>
        </p:spPr>
        <p:txBody>
          <a:bodyPr>
            <a:normAutofit/>
          </a:bodyPr>
          <a:lstStyle/>
          <a:p>
            <a:r>
              <a:rPr lang="ru-RU" dirty="0"/>
              <a:t>Участие адвоката в обжаловании решения Суда по интеллектуальным правам по делу об оспаривании нормативного правового акта</a:t>
            </a:r>
          </a:p>
          <a:p>
            <a:r>
              <a:rPr lang="ru-RU" dirty="0"/>
              <a:t>Использование  адвокатом цифровых технологий при оказании юридической помощи в административном судопроизводстве</a:t>
            </a:r>
          </a:p>
          <a:p>
            <a:r>
              <a:rPr lang="ru-RU" dirty="0"/>
              <a:t>Участие адвоката в доказывании в административном судопроизводстве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/>
          </a:bodyPr>
          <a:lstStyle/>
          <a:p>
            <a:r>
              <a:rPr lang="ru-RU" dirty="0"/>
              <a:t>Тематический план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Тема 1. Особенности рассмотрения дел, возникающих из административных и иных публичных правоотношений в арбитражном процессе</a:t>
            </a:r>
          </a:p>
          <a:p>
            <a:pPr algn="just"/>
            <a:r>
              <a:rPr lang="ru-RU" sz="2400" dirty="0"/>
              <a:t>Тема 2. Участие адвоката в делах об оспаривании нормативных правовых актов в Суде по интеллектуальным правам</a:t>
            </a:r>
          </a:p>
          <a:p>
            <a:pPr algn="just"/>
            <a:r>
              <a:rPr lang="ru-RU" sz="2400" dirty="0"/>
              <a:t>Тема 3. Участие адвоката в делах об оспаривании ненормативных правовых актов, действий, бездействия государственных органов и должностных лиц в арбитражном процессе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</a:rPr>
              <a:t>Тема 4. Участие адвоката в делах об административных правонарушениях в арбитражном процессе</a:t>
            </a:r>
          </a:p>
          <a:p>
            <a:pPr algn="just"/>
            <a:r>
              <a:rPr lang="ru-RU" sz="2400" dirty="0"/>
              <a:t>Тема 5. Участие адвоката в делах о взыскании обязательных платежей и санкций в арбитражном процессе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38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>
                <a:latin typeface="+mn-lt"/>
              </a:rPr>
              <a:t>Нормативно-правовые акты и иные правовые 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10901"/>
            <a:ext cx="7886700" cy="40660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Конституция Российской Федерации, принята на всенародном голосовании 12 декабря 1993 г. (с изм. и доп.) // http://publication.pravo.gov.ru/Document/View/0001202007040001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Федеральный конституционный закон РФ «Об арбитражных судах в Российской Федерации» от 28 апреля 1995 г. № 1-ФКЗ (с изм. и доп.) // Собрание законодательства РФ. 1995. № 18, ст. 1589.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Федеральный конституционный закон «О судебной системе Российской Федерации» от 31 декабря 1996 г. № 1-ФКЗ (с изм. и доп.) // Собрание законодательства Российской Федерации. 1997. № 1. ст. 1; 2003. № 27 (часть I).ст. 2698.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Федеральный конституционный закон РФ «О Верховном Суде Российской Федерации» от 5 февраля 2014 г. № 3-ФКЗ (с изм. и доп.) // Собрание законодательства РФ. 2014. № 6, ст. 550.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Налоговый кодекс Российской Федерации (часть первая)  от 31.07.1998 N 146-ФЗ (с </a:t>
            </a:r>
            <a:r>
              <a:rPr lang="ru-RU" sz="1200" dirty="0" err="1">
                <a:solidFill>
                  <a:srgbClr val="000000"/>
                </a:solidFill>
              </a:rPr>
              <a:t>изм.и</a:t>
            </a:r>
            <a:r>
              <a:rPr lang="ru-RU" sz="1200" dirty="0">
                <a:solidFill>
                  <a:srgbClr val="000000"/>
                </a:solidFill>
              </a:rPr>
              <a:t> доп.))//Российская газета. 1998.06 авг.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Налоговый кодекс Российской Федерации (часть вторая) от 05 августа 2000 г. № 117-ФЗ (с изм. и доп.) // Собрание законодательства РФ. 2000, № 32, ст. 3340.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Кодекс Российской Федерации об административных правонарушениях от 30 декабря 2001 г. № 195-ФЗ (с изм. и доп.) // Собрание законодательства РФ. 2002. № 1 (ч. 1), ст. 1.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Арбитражный процессуальный кодекс Российской Федерации от 24 июля 2002 г. № 95-ФЗ (с изм. и доп.) // Собрание законодательства РФ. 2002. № 30, ст. 3012.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Кодекс административного судопроизводства Российской Федерации от 08.03.2015 № 21-ФЗ. // Собрание законодательства РФ. 2015. № 10 ст. 1391.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</a:rPr>
              <a:t> Федеральный закон от 21 ноября 2011 г. № 324-ФЗ «О бесплатной юридической помощи в Российской Федерации» // Собрание законодательства РФ. 2011. № 48 ст. 6725.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3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Как будут проходить занятия?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/>
              <a:t>Теоретические опросы</a:t>
            </a:r>
          </a:p>
          <a:p>
            <a:r>
              <a:rPr lang="ru-RU" dirty="0"/>
              <a:t>Анализ новостей в сфере адвокатуры</a:t>
            </a:r>
          </a:p>
          <a:p>
            <a:r>
              <a:rPr lang="ru-RU" dirty="0"/>
              <a:t>Изучение правовых систем и судебной практики</a:t>
            </a:r>
          </a:p>
          <a:p>
            <a:r>
              <a:rPr lang="ru-RU" dirty="0"/>
              <a:t>Подготовка процессуальных документов</a:t>
            </a:r>
          </a:p>
          <a:p>
            <a:r>
              <a:rPr lang="ru-RU" dirty="0" err="1"/>
              <a:t>Практикоориентированные</a:t>
            </a:r>
            <a:r>
              <a:rPr lang="ru-RU" dirty="0"/>
              <a:t> задачи</a:t>
            </a:r>
          </a:p>
          <a:p>
            <a:r>
              <a:rPr lang="ru-RU" dirty="0"/>
              <a:t>Деловые игры</a:t>
            </a:r>
          </a:p>
          <a:p>
            <a:r>
              <a:rPr lang="ru-RU" dirty="0"/>
              <a:t>Круглые столы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BD6DD7-B3BA-4825-B7AB-91E06496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4" y="4849799"/>
            <a:ext cx="2597567" cy="16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дальнейшего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дальнейшем при изучении следующих дисциплин:</a:t>
            </a:r>
          </a:p>
          <a:p>
            <a:r>
              <a:rPr lang="ru-RU" dirty="0"/>
              <a:t> Особенности участия адвоката по отдельным категориям гражданских дел</a:t>
            </a:r>
          </a:p>
          <a:p>
            <a:r>
              <a:rPr lang="ru-RU" dirty="0"/>
              <a:t>Юридическая помощь адвоката в оформлении и регистрации гражданских прав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B7ED60-31D5-4361-9CB4-A89841C7C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084" y="5072128"/>
            <a:ext cx="2374232" cy="14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721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 Medium</vt:lpstr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   Нормативно-правовые акты и иные правовые документы: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User</cp:lastModifiedBy>
  <cp:revision>144</cp:revision>
  <dcterms:created xsi:type="dcterms:W3CDTF">2020-12-02T14:35:45Z</dcterms:created>
  <dcterms:modified xsi:type="dcterms:W3CDTF">2022-02-08T06:55:39Z</dcterms:modified>
</cp:coreProperties>
</file>