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9144000" cy="6858000"/>
  <p:defaultTextStyle>
    <a:defPPr>
      <a:defRPr lang="ru-RU"/>
    </a:defPPr>
    <a:lvl1pPr algn="l">
      <a:spcBef>
        <a:spcPts val="0"/>
      </a:spcBef>
      <a:spcAft>
        <a:spcPts val="0"/>
      </a:spcAft>
      <a:defRPr>
        <a:solidFill>
          <a:schemeClr val="tx1"/>
        </a:solidFill>
        <a:latin typeface="Arial"/>
        <a:ea typeface="+mn-ea"/>
        <a:cs typeface="+mn-cs"/>
      </a:defRPr>
    </a:lvl1pPr>
    <a:lvl2pPr marL="457200" algn="l">
      <a:spcBef>
        <a:spcPts val="0"/>
      </a:spcBef>
      <a:spcAft>
        <a:spcPts val="0"/>
      </a:spcAft>
      <a:defRPr>
        <a:solidFill>
          <a:schemeClr val="tx1"/>
        </a:solidFill>
        <a:latin typeface="Arial"/>
        <a:ea typeface="+mn-ea"/>
        <a:cs typeface="+mn-cs"/>
      </a:defRPr>
    </a:lvl2pPr>
    <a:lvl3pPr marL="914400" algn="l">
      <a:spcBef>
        <a:spcPts val="0"/>
      </a:spcBef>
      <a:spcAft>
        <a:spcPts val="0"/>
      </a:spcAft>
      <a:defRPr>
        <a:solidFill>
          <a:schemeClr val="tx1"/>
        </a:solidFill>
        <a:latin typeface="Arial"/>
        <a:ea typeface="+mn-ea"/>
        <a:cs typeface="+mn-cs"/>
      </a:defRPr>
    </a:lvl3pPr>
    <a:lvl4pPr marL="1371600" algn="l">
      <a:spcBef>
        <a:spcPts val="0"/>
      </a:spcBef>
      <a:spcAft>
        <a:spcPts val="0"/>
      </a:spcAft>
      <a:defRPr>
        <a:solidFill>
          <a:schemeClr val="tx1"/>
        </a:solidFill>
        <a:latin typeface="Arial"/>
        <a:ea typeface="+mn-ea"/>
        <a:cs typeface="+mn-cs"/>
      </a:defRPr>
    </a:lvl4pPr>
    <a:lvl5pPr marL="1828800" algn="l">
      <a:spcBef>
        <a:spcPts val="0"/>
      </a:spcBef>
      <a:spcAft>
        <a:spcPts val="0"/>
      </a:spcAft>
      <a:defRPr>
        <a:solidFill>
          <a:schemeClr val="tx1"/>
        </a:solidFill>
        <a:latin typeface="Arial"/>
        <a:ea typeface="+mn-ea"/>
        <a:cs typeface="+mn-cs"/>
      </a:defRPr>
    </a:lvl5pPr>
    <a:lvl6pPr marL="2286000" algn="l" defTabSz="914400">
      <a:defRPr>
        <a:solidFill>
          <a:schemeClr val="tx1"/>
        </a:solidFill>
        <a:latin typeface="Arial"/>
        <a:ea typeface="+mn-ea"/>
        <a:cs typeface="+mn-cs"/>
      </a:defRPr>
    </a:lvl6pPr>
    <a:lvl7pPr marL="2743200" algn="l" defTabSz="914400">
      <a:defRPr>
        <a:solidFill>
          <a:schemeClr val="tx1"/>
        </a:solidFill>
        <a:latin typeface="Arial"/>
        <a:ea typeface="+mn-ea"/>
        <a:cs typeface="+mn-cs"/>
      </a:defRPr>
    </a:lvl7pPr>
    <a:lvl8pPr marL="3200400" algn="l" defTabSz="914400">
      <a:defRPr>
        <a:solidFill>
          <a:schemeClr val="tx1"/>
        </a:solidFill>
        <a:latin typeface="Arial"/>
        <a:ea typeface="+mn-ea"/>
        <a:cs typeface="+mn-cs"/>
      </a:defRPr>
    </a:lvl8pPr>
    <a:lvl9pPr marL="3657600" algn="l" defTabSz="914400">
      <a:defRPr>
        <a:solidFill>
          <a:schemeClr val="tx1"/>
        </a:solidFill>
        <a:latin typeface="Arial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7675CA-7A4A-43B7-AE5A-F1650FEB5ECD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6533EC-4369-4F1D-A5A2-B6C7D554E1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1209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6533EC-4369-4F1D-A5A2-B6C7D554E12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355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 bwMode="auto"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 bwMode="auto"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371D77-798B-4ABA-812F-F7EF300BCA0B}" type="datetimeFigureOut">
              <a:rPr lang="ru-RU"/>
              <a:t>29.01.2022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15595C7-428D-4244-BA12-695DAB9DE543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5E111AA-A019-4B8F-A41D-96F86C0676C7}" type="datetimeFigureOut">
              <a:rPr lang="ru-RU"/>
              <a:t>29.01.2022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FDE3D91-79B0-4613-9406-F825854102EB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6543675" y="365125"/>
            <a:ext cx="1971675" cy="5811838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628650" y="365125"/>
            <a:ext cx="5800725" cy="5811838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BA55BFE-7BEC-4B0E-939D-0AFADF0BA8C1}" type="datetimeFigureOut">
              <a:rPr lang="ru-RU"/>
              <a:t>29.01.2022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D45AE89-D73F-4249-AA7C-2A502CE37F7C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512178B-3424-4789-90D4-4C0E79A22883}" type="datetimeFigureOut">
              <a:rPr lang="ru-RU"/>
              <a:t>29.01.2022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02C15D9-06BE-4970-9BC3-49793027780C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AED91DB-4D9B-445C-B63D-BAA7B317C4A4}" type="datetimeFigureOut">
              <a:rPr lang="ru-RU"/>
              <a:t>29.01.2022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B23947B-4B4B-434F-A80E-38CF1208B074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628650" y="1825625"/>
            <a:ext cx="38862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4629150" y="1825625"/>
            <a:ext cx="38862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2F7C88B-ED11-4433-B3E2-BF3052FAE4AC}" type="datetimeFigureOut">
              <a:rPr lang="ru-RU"/>
              <a:t>29.01.2022</a:t>
            </a:fld>
            <a:endParaRPr lang="ru-R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7EF6BE5-493B-420B-AE94-3DA186400C3F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629841" y="365126"/>
            <a:ext cx="7886700" cy="1325563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29842" y="2505074"/>
            <a:ext cx="3868340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8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4629150" y="2505074"/>
            <a:ext cx="3887391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11B3F10-4B52-46B2-A20D-EE0C91BAD73F}" type="datetimeFigureOut">
              <a:rPr lang="ru-RU"/>
              <a:t>29.01.2022</a:t>
            </a:fld>
            <a:endParaRPr lang="ru-RU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036D46A-0AF6-4605-A363-2744505B6591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FB62C95-BE3A-4B73-A6AB-DBF8582FCBDE}" type="datetimeFigureOut">
              <a:rPr lang="ru-RU"/>
              <a:t>29.01.2022</a:t>
            </a:fld>
            <a:endParaRPr lang="ru-RU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CDB12DAD-BBD0-41C4-9F8D-BF48B69717C0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4C6C155-85E4-44B0-AA48-2202E5891061}" type="datetimeFigureOut">
              <a:rPr lang="ru-RU"/>
              <a:t>29.01.2022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EF624B2-0C68-4143-AC75-FEB7C1EC9EEC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D6F02C1-BC6B-4EAD-AE74-768870C59BC3}" type="datetimeFigureOut">
              <a:rPr lang="ru-RU"/>
              <a:t>29.01.2022</a:t>
            </a:fld>
            <a:endParaRPr lang="ru-R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D0E340E-D3D7-4545-8E6F-FC3A918B816D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Picture Placeholder 2"/>
          <p:cNvSpPr>
            <a:spLocks noGrp="1" noChangeAspect="1"/>
          </p:cNvSpPr>
          <p:nvPr>
            <p:ph type="pic" idx="1"/>
          </p:nvPr>
        </p:nvSpPr>
        <p:spPr bwMode="auto"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ru-RU"/>
              <a:t>Вставка рисунка</a:t>
            </a:r>
            <a:endParaRPr lang="en-US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ABAD9DD-2EE5-4E6A-B2D7-609539F493D9}" type="datetimeFigureOut">
              <a:rPr lang="ru-RU"/>
              <a:t>29.01.2022</a:t>
            </a:fld>
            <a:endParaRPr lang="ru-R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1B6C594-3759-49DB-BB5D-E1190FFE052C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5672CD7-DB15-4F75-BAAB-C85F4E903695}" type="datetimeFigureOut">
              <a:rPr lang="ru-RU"/>
              <a:t>29.01.2022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9D5E73A-C09B-4FF5-AEE8-8E117F109AB2}" type="slidenum">
              <a:rPr lang="ru-RU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Рисунок 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5" name="Прямоугольник 2"/>
          <p:cNvSpPr/>
          <p:nvPr/>
        </p:nvSpPr>
        <p:spPr bwMode="auto">
          <a:xfrm>
            <a:off x="2051721" y="3700874"/>
            <a:ext cx="6768751" cy="4062651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Calibri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Calibri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Calibri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Calibri"/>
              </a:defRPr>
            </a:lvl9pPr>
          </a:lstStyle>
          <a:p>
            <a:pPr algn="ctr">
              <a:defRPr/>
            </a:pPr>
            <a:r>
              <a:rPr lang="ru-RU" sz="2700" dirty="0">
                <a:solidFill>
                  <a:srgbClr val="005AA5"/>
                </a:solidFill>
                <a:latin typeface="Roboto Medium"/>
                <a:ea typeface="Roboto Medium"/>
                <a:cs typeface="Roboto Medium"/>
              </a:rPr>
              <a:t>ПРЕЗЕНТАЦИЯ </a:t>
            </a:r>
            <a:endParaRPr dirty="0"/>
          </a:p>
          <a:p>
            <a:pPr algn="ctr">
              <a:defRPr/>
            </a:pPr>
            <a:r>
              <a:rPr lang="ru-RU" sz="2700" dirty="0">
                <a:solidFill>
                  <a:srgbClr val="005AA5"/>
                </a:solidFill>
                <a:latin typeface="Roboto Medium"/>
                <a:ea typeface="Roboto Medium"/>
                <a:cs typeface="Roboto Medium"/>
              </a:rPr>
              <a:t>ЭЛЕКТИВНОЙ ДИСЦИПЛИНЫ</a:t>
            </a:r>
            <a:endParaRPr dirty="0"/>
          </a:p>
          <a:p>
            <a:pPr algn="ctr">
              <a:defRPr/>
            </a:pPr>
            <a:endParaRPr lang="ru-RU" sz="2700" dirty="0">
              <a:solidFill>
                <a:srgbClr val="005AA5"/>
              </a:solidFill>
              <a:latin typeface="Roboto Medium"/>
              <a:ea typeface="Roboto Medium"/>
              <a:cs typeface="Roboto Medium"/>
            </a:endParaRPr>
          </a:p>
          <a:p>
            <a:pPr algn="ctr">
              <a:defRPr/>
            </a:pPr>
            <a:r>
              <a:rPr lang="ru-RU" sz="2700" b="1" dirty="0" smtClean="0">
                <a:solidFill>
                  <a:srgbClr val="005AA5"/>
                </a:solidFill>
                <a:latin typeface="Roboto Medium"/>
                <a:ea typeface="Roboto Medium"/>
                <a:cs typeface="Roboto Medium"/>
              </a:rPr>
              <a:t>«ЦИФРОВИЗАЦИЯ ГОСУДАРСТВЕННОГО УПРАВЛЕНИЯ»</a:t>
            </a:r>
            <a:endParaRPr lang="ru-RU" sz="2700" b="1" dirty="0">
              <a:solidFill>
                <a:srgbClr val="005AA5"/>
              </a:solidFill>
              <a:latin typeface="Roboto Medium"/>
              <a:ea typeface="Roboto Medium"/>
              <a:cs typeface="Roboto Medium"/>
            </a:endParaRPr>
          </a:p>
          <a:p>
            <a:pPr algn="r">
              <a:defRPr/>
            </a:pPr>
            <a:endParaRPr lang="ru-RU" sz="1500" dirty="0">
              <a:solidFill>
                <a:srgbClr val="005AA5"/>
              </a:solidFill>
              <a:latin typeface="Roboto Medium"/>
              <a:ea typeface="Roboto Medium"/>
              <a:cs typeface="Roboto Medium"/>
            </a:endParaRPr>
          </a:p>
          <a:p>
            <a:pPr algn="ctr">
              <a:defRPr/>
            </a:pPr>
            <a:endParaRPr lang="ru-RU" sz="2700" dirty="0">
              <a:solidFill>
                <a:srgbClr val="005AA5"/>
              </a:solidFill>
              <a:latin typeface="Roboto Medium"/>
              <a:ea typeface="Roboto Medium"/>
              <a:cs typeface="Roboto Medium"/>
            </a:endParaRPr>
          </a:p>
          <a:p>
            <a:pPr algn="ctr">
              <a:defRPr/>
            </a:pPr>
            <a:endParaRPr lang="ru-RU" sz="2700" dirty="0">
              <a:solidFill>
                <a:srgbClr val="005AA5"/>
              </a:solidFill>
              <a:latin typeface="Roboto Medium"/>
              <a:ea typeface="Roboto Medium"/>
              <a:cs typeface="Roboto Medium"/>
            </a:endParaRPr>
          </a:p>
          <a:p>
            <a:pPr algn="ctr">
              <a:defRPr/>
            </a:pPr>
            <a:endParaRPr lang="ru-RU" sz="2700" dirty="0">
              <a:solidFill>
                <a:srgbClr val="005AA5"/>
              </a:solidFill>
              <a:latin typeface="Roboto Medium"/>
              <a:ea typeface="Roboto Medium"/>
              <a:cs typeface="Roboto Medium"/>
            </a:endParaRPr>
          </a:p>
          <a:p>
            <a:pPr algn="ctr">
              <a:defRPr/>
            </a:pPr>
            <a:endParaRPr lang="ru-RU" sz="2700" dirty="0">
              <a:solidFill>
                <a:srgbClr val="005AA5"/>
              </a:solidFill>
              <a:latin typeface="Roboto Medium"/>
              <a:ea typeface="Roboto Medium"/>
              <a:cs typeface="Roboto Medium"/>
            </a:endParaRPr>
          </a:p>
        </p:txBody>
      </p:sp>
      <p:sp>
        <p:nvSpPr>
          <p:cNvPr id="6" name="Прямоугольник 3"/>
          <p:cNvSpPr/>
          <p:nvPr/>
        </p:nvSpPr>
        <p:spPr bwMode="auto">
          <a:xfrm>
            <a:off x="209006" y="5995851"/>
            <a:ext cx="8817428" cy="2292935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Calibri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Calibri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Calibri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Calibri"/>
              </a:defRPr>
            </a:lvl9pPr>
          </a:lstStyle>
          <a:p>
            <a:pPr algn="just">
              <a:defRPr/>
            </a:pPr>
            <a:r>
              <a:rPr lang="ru-RU" sz="2000" dirty="0">
                <a:solidFill>
                  <a:srgbClr val="005AA5"/>
                </a:solidFill>
                <a:latin typeface="Roboto Medium"/>
                <a:ea typeface="Roboto Medium"/>
                <a:cs typeface="Roboto Medium"/>
              </a:rPr>
              <a:t>Кафедра </a:t>
            </a:r>
            <a:r>
              <a:rPr lang="ru-RU" sz="2000" dirty="0" smtClean="0">
                <a:solidFill>
                  <a:srgbClr val="005AA5"/>
                </a:solidFill>
                <a:latin typeface="Roboto Medium"/>
                <a:ea typeface="Roboto Medium"/>
                <a:cs typeface="Roboto Medium"/>
              </a:rPr>
              <a:t>информационного права и цифровых технологий</a:t>
            </a:r>
            <a:endParaRPr lang="ru-RU" sz="2000" dirty="0">
              <a:solidFill>
                <a:srgbClr val="005AA5"/>
              </a:solidFill>
              <a:latin typeface="Roboto Medium"/>
              <a:ea typeface="Roboto Medium"/>
              <a:cs typeface="Roboto Medium"/>
            </a:endParaRPr>
          </a:p>
          <a:p>
            <a:pPr algn="r">
              <a:defRPr/>
            </a:pPr>
            <a:endParaRPr lang="ru-RU" sz="1500" dirty="0">
              <a:solidFill>
                <a:srgbClr val="005AA5"/>
              </a:solidFill>
              <a:latin typeface="Roboto Medium"/>
              <a:ea typeface="Roboto Medium"/>
              <a:cs typeface="Roboto Medium"/>
            </a:endParaRPr>
          </a:p>
          <a:p>
            <a:pPr algn="ctr">
              <a:defRPr/>
            </a:pPr>
            <a:endParaRPr lang="ru-RU" sz="2700" dirty="0">
              <a:solidFill>
                <a:srgbClr val="005AA5"/>
              </a:solidFill>
              <a:latin typeface="Roboto Medium"/>
              <a:ea typeface="Roboto Medium"/>
              <a:cs typeface="Roboto Medium"/>
            </a:endParaRPr>
          </a:p>
          <a:p>
            <a:pPr algn="ctr">
              <a:defRPr/>
            </a:pPr>
            <a:endParaRPr lang="ru-RU" sz="2700" dirty="0">
              <a:solidFill>
                <a:srgbClr val="005AA5"/>
              </a:solidFill>
              <a:latin typeface="Roboto Medium"/>
              <a:ea typeface="Roboto Medium"/>
              <a:cs typeface="Roboto Medium"/>
            </a:endParaRPr>
          </a:p>
          <a:p>
            <a:pPr algn="ctr">
              <a:defRPr/>
            </a:pPr>
            <a:endParaRPr lang="ru-RU" sz="2700" dirty="0">
              <a:solidFill>
                <a:srgbClr val="005AA5"/>
              </a:solidFill>
              <a:latin typeface="Roboto Medium"/>
              <a:ea typeface="Roboto Medium"/>
              <a:cs typeface="Roboto Medium"/>
            </a:endParaRPr>
          </a:p>
          <a:p>
            <a:pPr algn="ctr">
              <a:defRPr/>
            </a:pPr>
            <a:endParaRPr lang="ru-RU" sz="2700" dirty="0">
              <a:solidFill>
                <a:srgbClr val="005AA5"/>
              </a:solidFill>
              <a:latin typeface="Roboto Medium"/>
              <a:ea typeface="Roboto Medium"/>
              <a:cs typeface="Roboto Medium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Рисунок 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5" name="Прямоугольник 2"/>
          <p:cNvSpPr/>
          <p:nvPr/>
        </p:nvSpPr>
        <p:spPr bwMode="auto">
          <a:xfrm>
            <a:off x="2063932" y="4444166"/>
            <a:ext cx="7289074" cy="707886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Calibri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Calibri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Calibri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Calibri"/>
              </a:defRPr>
            </a:lvl9pPr>
          </a:lstStyle>
          <a:p>
            <a:pPr algn="ctr">
              <a:defRPr/>
            </a:pPr>
            <a:r>
              <a:rPr lang="ru-RU" sz="4000">
                <a:solidFill>
                  <a:srgbClr val="005AA5"/>
                </a:solidFill>
                <a:latin typeface="Roboto Medium"/>
                <a:ea typeface="Roboto Medium"/>
                <a:cs typeface="Roboto Medium"/>
              </a:rPr>
              <a:t>СПАСИБО ЗА ВНИМАНИЕ!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Рисунок 9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7311757" y="4862773"/>
            <a:ext cx="1359809" cy="1699761"/>
          </a:xfrm>
          <a:prstGeom prst="rect">
            <a:avLst/>
          </a:prstGeom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 bwMode="auto">
          <a:xfrm>
            <a:off x="720090" y="1128652"/>
            <a:ext cx="7886700" cy="940860"/>
          </a:xfrm>
        </p:spPr>
        <p:txBody>
          <a:bodyPr/>
          <a:lstStyle/>
          <a:p>
            <a:pPr algn="ctr">
              <a:defRPr/>
            </a:pPr>
            <a:r>
              <a:rPr lang="ru-RU"/>
              <a:t>Цель освоения дисциплины </a:t>
            </a:r>
            <a:endParaRPr/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 bwMode="auto"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ru-RU" dirty="0"/>
              <a:t>подготовка высококвалифицированных специалистов в соответствии с ФГОС ВО для работы в правоохранительных органах и иных организациях, способных представлять интересы в области международного информационного обмена, а также способных ориентироваться в проблемах формирования рынка информационных ресурсов и обеспечивать информационную безопасность государства, общества и личности.</a:t>
            </a:r>
            <a:endParaRPr dirty="0"/>
          </a:p>
        </p:txBody>
      </p:sp>
      <p:cxnSp>
        <p:nvCxnSpPr>
          <p:cNvPr id="7" name="Прямая соединительная линия 4"/>
          <p:cNvCxnSpPr>
            <a:cxnSpLocks/>
          </p:cNvCxnSpPr>
          <p:nvPr/>
        </p:nvCxnSpPr>
        <p:spPr bwMode="auto"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5"/>
          <p:cNvCxnSpPr>
            <a:cxnSpLocks/>
          </p:cNvCxnSpPr>
          <p:nvPr/>
        </p:nvCxnSpPr>
        <p:spPr bwMode="auto"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6"/>
          <p:cNvCxnSpPr>
            <a:cxnSpLocks/>
          </p:cNvCxnSpPr>
          <p:nvPr/>
        </p:nvCxnSpPr>
        <p:spPr bwMode="auto"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7"/>
          <p:cNvCxnSpPr>
            <a:cxnSpLocks/>
          </p:cNvCxnSpPr>
          <p:nvPr/>
        </p:nvCxnSpPr>
        <p:spPr bwMode="auto"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8"/>
          <p:cNvCxnSpPr>
            <a:cxnSpLocks/>
          </p:cNvCxnSpPr>
          <p:nvPr/>
        </p:nvCxnSpPr>
        <p:spPr bwMode="auto"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Рисунок 10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4169682" y="45500"/>
            <a:ext cx="952381" cy="66666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720090" y="1128652"/>
            <a:ext cx="7886700" cy="940860"/>
          </a:xfrm>
        </p:spPr>
        <p:txBody>
          <a:bodyPr/>
          <a:lstStyle/>
          <a:p>
            <a:pPr algn="ctr">
              <a:defRPr/>
            </a:pPr>
            <a:r>
              <a:rPr lang="ru-RU"/>
              <a:t>Задачи дисциплины</a:t>
            </a:r>
            <a:endParaRPr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 bwMode="auto">
          <a:xfrm>
            <a:off x="720090" y="2069512"/>
            <a:ext cx="7886700" cy="4351338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/>
              <a:t> </a:t>
            </a:r>
            <a:r>
              <a:rPr lang="ru-RU" dirty="0"/>
              <a:t>определение места и роли </a:t>
            </a:r>
            <a:r>
              <a:rPr lang="ru-RU" dirty="0" smtClean="0"/>
              <a:t>процесса </a:t>
            </a:r>
            <a:r>
              <a:rPr lang="ru-RU" dirty="0" err="1" smtClean="0"/>
              <a:t>цифровизации</a:t>
            </a:r>
            <a:r>
              <a:rPr lang="ru-RU" dirty="0" smtClean="0"/>
              <a:t> государственных сервисов в </a:t>
            </a:r>
            <a:r>
              <a:rPr lang="ru-RU" dirty="0"/>
              <a:t>современном информационном </a:t>
            </a:r>
            <a:r>
              <a:rPr lang="ru-RU" dirty="0" smtClean="0"/>
              <a:t>обществе;</a:t>
            </a:r>
            <a:endParaRPr lang="ru-RU" dirty="0"/>
          </a:p>
          <a:p>
            <a:pPr lvl="0"/>
            <a:r>
              <a:rPr lang="ru-RU" dirty="0"/>
              <a:t>изучение организации в России </a:t>
            </a:r>
            <a:r>
              <a:rPr lang="ru-RU" dirty="0" smtClean="0"/>
              <a:t>направлений </a:t>
            </a:r>
            <a:r>
              <a:rPr lang="ru-RU" dirty="0" err="1" smtClean="0"/>
              <a:t>цифровизации</a:t>
            </a:r>
            <a:r>
              <a:rPr lang="ru-RU" dirty="0" smtClean="0"/>
              <a:t> органов </a:t>
            </a:r>
            <a:r>
              <a:rPr lang="ru-RU" dirty="0"/>
              <a:t>государственной </a:t>
            </a:r>
            <a:r>
              <a:rPr lang="ru-RU" dirty="0" smtClean="0"/>
              <a:t>власти;</a:t>
            </a:r>
            <a:endParaRPr lang="ru-RU" dirty="0"/>
          </a:p>
          <a:p>
            <a:pPr lvl="0"/>
            <a:r>
              <a:rPr lang="ru-RU" dirty="0"/>
              <a:t>изучение </a:t>
            </a:r>
            <a:r>
              <a:rPr lang="ru-RU" dirty="0" smtClean="0"/>
              <a:t>процессов внедрения в государственное управление новых инструментов: </a:t>
            </a:r>
            <a:r>
              <a:rPr lang="ru-RU" dirty="0" err="1" smtClean="0"/>
              <a:t>биг</a:t>
            </a:r>
            <a:r>
              <a:rPr lang="ru-RU" dirty="0" smtClean="0"/>
              <a:t>-дата, сквозные технологии, искусственный интеллект, смарт-города и т.п.;</a:t>
            </a:r>
            <a:endParaRPr lang="ru-RU" dirty="0"/>
          </a:p>
          <a:p>
            <a:pPr lvl="0"/>
            <a:r>
              <a:rPr lang="ru-RU" dirty="0"/>
              <a:t>активизация решения проблем юридической науки в области информационных отношений в соответствии с новыми общественными </a:t>
            </a:r>
            <a:r>
              <a:rPr lang="ru-RU" dirty="0" smtClean="0"/>
              <a:t>потребностями в связи с </a:t>
            </a:r>
            <a:r>
              <a:rPr lang="ru-RU" dirty="0" err="1" smtClean="0"/>
              <a:t>цифровизацией</a:t>
            </a:r>
            <a:r>
              <a:rPr lang="ru-RU" dirty="0" smtClean="0"/>
              <a:t> жизнедеятельности;</a:t>
            </a:r>
            <a:endParaRPr lang="ru-RU" dirty="0"/>
          </a:p>
          <a:p>
            <a:pPr lvl="0"/>
            <a:r>
              <a:rPr lang="ru-RU" dirty="0"/>
              <a:t>изучение </a:t>
            </a:r>
            <a:r>
              <a:rPr lang="ru-RU" dirty="0" smtClean="0"/>
              <a:t>международного опыта в сфере </a:t>
            </a:r>
            <a:r>
              <a:rPr lang="ru-RU" dirty="0" err="1" smtClean="0"/>
              <a:t>цтфровизации</a:t>
            </a:r>
            <a:r>
              <a:rPr lang="ru-RU" dirty="0" smtClean="0"/>
              <a:t> государственного управления.</a:t>
            </a:r>
            <a:endParaRPr lang="ru-RU" dirty="0"/>
          </a:p>
        </p:txBody>
      </p:sp>
      <p:cxnSp>
        <p:nvCxnSpPr>
          <p:cNvPr id="6" name="Прямая соединительная линия 4"/>
          <p:cNvCxnSpPr>
            <a:cxnSpLocks/>
          </p:cNvCxnSpPr>
          <p:nvPr/>
        </p:nvCxnSpPr>
        <p:spPr bwMode="auto"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5"/>
          <p:cNvCxnSpPr>
            <a:cxnSpLocks/>
          </p:cNvCxnSpPr>
          <p:nvPr/>
        </p:nvCxnSpPr>
        <p:spPr bwMode="auto"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6"/>
          <p:cNvCxnSpPr>
            <a:cxnSpLocks/>
          </p:cNvCxnSpPr>
          <p:nvPr/>
        </p:nvCxnSpPr>
        <p:spPr bwMode="auto"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7"/>
          <p:cNvCxnSpPr>
            <a:cxnSpLocks/>
          </p:cNvCxnSpPr>
          <p:nvPr/>
        </p:nvCxnSpPr>
        <p:spPr bwMode="auto"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8"/>
          <p:cNvCxnSpPr>
            <a:cxnSpLocks/>
          </p:cNvCxnSpPr>
          <p:nvPr/>
        </p:nvCxnSpPr>
        <p:spPr bwMode="auto"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9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487378" y="492669"/>
            <a:ext cx="1531921" cy="1265230"/>
          </a:xfrm>
          <a:prstGeom prst="rect">
            <a:avLst/>
          </a:prstGeom>
        </p:spPr>
      </p:pic>
      <p:pic>
        <p:nvPicPr>
          <p:cNvPr id="12" name="Рисунок 10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4216226" y="159335"/>
            <a:ext cx="952381" cy="66666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720090" y="1128652"/>
            <a:ext cx="7886700" cy="94086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600"/>
              <a:t>Для кого предназначена дисциплина?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 bwMode="auto">
          <a:xfrm>
            <a:off x="720090" y="2295888"/>
            <a:ext cx="7886700" cy="4351338"/>
          </a:xfrm>
        </p:spPr>
        <p:txBody>
          <a:bodyPr/>
          <a:lstStyle/>
          <a:p>
            <a:pPr algn="just">
              <a:defRPr/>
            </a:pPr>
            <a:r>
              <a:rPr lang="ru-RU" dirty="0"/>
              <a:t>обучающиеся направления подготовки 40.03.01 Юриспруденция:</a:t>
            </a:r>
            <a:endParaRPr dirty="0"/>
          </a:p>
          <a:p>
            <a:pPr algn="just">
              <a:buFontTx/>
              <a:buChar char="-"/>
              <a:defRPr/>
            </a:pPr>
            <a:r>
              <a:rPr lang="ru-RU" dirty="0"/>
              <a:t>гражданско-правовой </a:t>
            </a:r>
            <a:r>
              <a:rPr lang="ru-RU" dirty="0" smtClean="0"/>
              <a:t>профиль,</a:t>
            </a:r>
          </a:p>
          <a:p>
            <a:pPr algn="just">
              <a:buFontTx/>
              <a:buChar char="-"/>
              <a:defRPr/>
            </a:pPr>
            <a:r>
              <a:rPr lang="ru-RU" dirty="0"/>
              <a:t>г</a:t>
            </a:r>
            <a:r>
              <a:rPr lang="ru-RU" dirty="0" smtClean="0"/>
              <a:t>осударственно-правовой профиль.</a:t>
            </a:r>
            <a:endParaRPr lang="en-US" dirty="0"/>
          </a:p>
          <a:p>
            <a:pPr marL="0" indent="0" algn="just">
              <a:buNone/>
              <a:defRPr/>
            </a:pPr>
            <a:endParaRPr lang="ru-RU" dirty="0"/>
          </a:p>
        </p:txBody>
      </p:sp>
      <p:cxnSp>
        <p:nvCxnSpPr>
          <p:cNvPr id="6" name="Прямая соединительная линия 4"/>
          <p:cNvCxnSpPr>
            <a:cxnSpLocks/>
          </p:cNvCxnSpPr>
          <p:nvPr/>
        </p:nvCxnSpPr>
        <p:spPr bwMode="auto"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5"/>
          <p:cNvCxnSpPr>
            <a:cxnSpLocks/>
          </p:cNvCxnSpPr>
          <p:nvPr/>
        </p:nvCxnSpPr>
        <p:spPr bwMode="auto"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6"/>
          <p:cNvCxnSpPr>
            <a:cxnSpLocks/>
          </p:cNvCxnSpPr>
          <p:nvPr/>
        </p:nvCxnSpPr>
        <p:spPr bwMode="auto"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7"/>
          <p:cNvCxnSpPr>
            <a:cxnSpLocks/>
          </p:cNvCxnSpPr>
          <p:nvPr/>
        </p:nvCxnSpPr>
        <p:spPr bwMode="auto"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8"/>
          <p:cNvCxnSpPr>
            <a:cxnSpLocks/>
          </p:cNvCxnSpPr>
          <p:nvPr/>
        </p:nvCxnSpPr>
        <p:spPr bwMode="auto"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9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4187249" y="88704"/>
            <a:ext cx="952381" cy="66666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/>
              <a:t>Что изучается в ходе освоения дисциплины?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 bwMode="auto">
          <a:xfrm>
            <a:off x="720090" y="2295888"/>
            <a:ext cx="7886700" cy="4351338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Правовое регулирование искусственного интеллекта</a:t>
            </a:r>
            <a:endParaRPr dirty="0"/>
          </a:p>
          <a:p>
            <a:pPr>
              <a:defRPr/>
            </a:pPr>
            <a:r>
              <a:rPr lang="ru-RU" dirty="0" err="1" smtClean="0"/>
              <a:t>Блокчейн</a:t>
            </a:r>
            <a:r>
              <a:rPr lang="ru-RU" dirty="0" smtClean="0"/>
              <a:t> и сквозные технологии в </a:t>
            </a:r>
            <a:r>
              <a:rPr lang="ru-RU" dirty="0" err="1" smtClean="0"/>
              <a:t>госуправлении</a:t>
            </a:r>
            <a:endParaRPr dirty="0"/>
          </a:p>
          <a:p>
            <a:pPr>
              <a:defRPr/>
            </a:pPr>
            <a:r>
              <a:rPr lang="ru-RU" dirty="0" smtClean="0"/>
              <a:t>Большие данные в государственном управлении</a:t>
            </a:r>
            <a:endParaRPr dirty="0"/>
          </a:p>
          <a:p>
            <a:pPr>
              <a:defRPr/>
            </a:pPr>
            <a:r>
              <a:rPr lang="ru-RU" dirty="0" smtClean="0"/>
              <a:t>Умные города (Смарт-сити)</a:t>
            </a:r>
            <a:endParaRPr dirty="0"/>
          </a:p>
          <a:p>
            <a:pPr>
              <a:defRPr/>
            </a:pPr>
            <a:r>
              <a:rPr lang="ru-RU" dirty="0" smtClean="0"/>
              <a:t>Концепция «Государство-как-платформа»</a:t>
            </a:r>
          </a:p>
          <a:p>
            <a:pPr>
              <a:defRPr/>
            </a:pPr>
            <a:r>
              <a:rPr lang="ru-RU" dirty="0" smtClean="0"/>
              <a:t>Международный опыт </a:t>
            </a:r>
            <a:r>
              <a:rPr lang="ru-RU" dirty="0" err="1" smtClean="0"/>
              <a:t>цифровизации</a:t>
            </a:r>
            <a:r>
              <a:rPr lang="ru-RU" dirty="0" smtClean="0"/>
              <a:t> в государственной сфере</a:t>
            </a:r>
            <a:endParaRPr lang="ru-RU" dirty="0"/>
          </a:p>
        </p:txBody>
      </p:sp>
      <p:cxnSp>
        <p:nvCxnSpPr>
          <p:cNvPr id="6" name="Прямая соединительная линия 4"/>
          <p:cNvCxnSpPr>
            <a:cxnSpLocks/>
          </p:cNvCxnSpPr>
          <p:nvPr/>
        </p:nvCxnSpPr>
        <p:spPr bwMode="auto"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5"/>
          <p:cNvCxnSpPr>
            <a:cxnSpLocks/>
          </p:cNvCxnSpPr>
          <p:nvPr/>
        </p:nvCxnSpPr>
        <p:spPr bwMode="auto"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6"/>
          <p:cNvCxnSpPr>
            <a:cxnSpLocks/>
          </p:cNvCxnSpPr>
          <p:nvPr/>
        </p:nvCxnSpPr>
        <p:spPr bwMode="auto"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7"/>
          <p:cNvCxnSpPr>
            <a:cxnSpLocks/>
          </p:cNvCxnSpPr>
          <p:nvPr/>
        </p:nvCxnSpPr>
        <p:spPr bwMode="auto"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8"/>
          <p:cNvCxnSpPr>
            <a:cxnSpLocks/>
          </p:cNvCxnSpPr>
          <p:nvPr/>
        </p:nvCxnSpPr>
        <p:spPr bwMode="auto"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9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6448424" y="2758944"/>
            <a:ext cx="2287917" cy="1429948"/>
          </a:xfrm>
          <a:prstGeom prst="rect">
            <a:avLst/>
          </a:prstGeom>
        </p:spPr>
      </p:pic>
      <p:pic>
        <p:nvPicPr>
          <p:cNvPr id="12" name="Рисунок 10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4187249" y="88704"/>
            <a:ext cx="952381" cy="66666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720090" y="1128652"/>
            <a:ext cx="7886700" cy="57215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/>
              <a:t>Тематический план дисциплины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 bwMode="auto">
          <a:xfrm>
            <a:off x="720090" y="1700807"/>
            <a:ext cx="7886700" cy="4830621"/>
          </a:xfrm>
        </p:spPr>
        <p:txBody>
          <a:bodyPr>
            <a:noAutofit/>
          </a:bodyPr>
          <a:lstStyle/>
          <a:p>
            <a:pPr algn="just">
              <a:defRPr/>
            </a:pPr>
            <a:r>
              <a:rPr lang="ru-RU" sz="1600" dirty="0"/>
              <a:t>Тема 1. </a:t>
            </a:r>
            <a:r>
              <a:rPr lang="ru-RU" sz="1600" dirty="0"/>
              <a:t>Понятие, сущность и необходимость </a:t>
            </a:r>
            <a:r>
              <a:rPr lang="ru-RU" sz="1600" dirty="0" err="1"/>
              <a:t>цифровизации</a:t>
            </a:r>
            <a:r>
              <a:rPr lang="ru-RU" sz="1600" dirty="0"/>
              <a:t> деятельности органов государственной власти</a:t>
            </a:r>
            <a:endParaRPr sz="1600" dirty="0"/>
          </a:p>
          <a:p>
            <a:pPr algn="just">
              <a:defRPr/>
            </a:pPr>
            <a:r>
              <a:rPr lang="ru-RU" sz="1600" dirty="0" smtClean="0"/>
              <a:t>Тема </a:t>
            </a:r>
            <a:r>
              <a:rPr lang="ru-RU" sz="1600" dirty="0"/>
              <a:t>2. </a:t>
            </a:r>
            <a:r>
              <a:rPr lang="ru-RU" sz="1600" dirty="0"/>
              <a:t>Особенности применения цифровых технологий в деятельности органов государственной власти</a:t>
            </a:r>
            <a:endParaRPr sz="1600" dirty="0"/>
          </a:p>
          <a:p>
            <a:pPr algn="just">
              <a:defRPr/>
            </a:pPr>
            <a:r>
              <a:rPr lang="ru-RU" sz="1600" dirty="0" smtClean="0"/>
              <a:t>Тема </a:t>
            </a:r>
            <a:r>
              <a:rPr lang="ru-RU" sz="1600" dirty="0"/>
              <a:t>3. </a:t>
            </a:r>
            <a:r>
              <a:rPr lang="ru-RU" sz="1600" dirty="0"/>
              <a:t>Большие данные в государственном управлении</a:t>
            </a:r>
            <a:endParaRPr sz="1600" dirty="0"/>
          </a:p>
          <a:p>
            <a:pPr algn="just">
              <a:defRPr/>
            </a:pPr>
            <a:r>
              <a:rPr lang="ru-RU" sz="1600" dirty="0" smtClean="0"/>
              <a:t>Тема </a:t>
            </a:r>
            <a:r>
              <a:rPr lang="ru-RU" sz="1600" dirty="0"/>
              <a:t>4. </a:t>
            </a:r>
            <a:r>
              <a:rPr lang="ru-RU" sz="1600" dirty="0"/>
              <a:t>Сквозные технологии в государственном управлении</a:t>
            </a:r>
            <a:endParaRPr lang="ru-RU" sz="1600" dirty="0"/>
          </a:p>
          <a:p>
            <a:pPr algn="just">
              <a:defRPr/>
            </a:pPr>
            <a:r>
              <a:rPr lang="ru-RU" sz="1600" dirty="0"/>
              <a:t>Тема 5. </a:t>
            </a:r>
            <a:r>
              <a:rPr lang="ru-RU" sz="1600" dirty="0"/>
              <a:t>Проблемы применения искусственного интеллекта в государственном управлении </a:t>
            </a:r>
            <a:endParaRPr lang="ru-RU" sz="1600" dirty="0" smtClean="0"/>
          </a:p>
          <a:p>
            <a:pPr algn="just">
              <a:defRPr/>
            </a:pPr>
            <a:r>
              <a:rPr lang="ru-RU" sz="1600" dirty="0" smtClean="0"/>
              <a:t>Тема 6. Требования </a:t>
            </a:r>
            <a:r>
              <a:rPr lang="ru-RU" sz="1600" dirty="0"/>
              <a:t>к компетенциям государственного служащего в условиях </a:t>
            </a:r>
            <a:r>
              <a:rPr lang="ru-RU" sz="1600" dirty="0" err="1" smtClean="0"/>
              <a:t>цифровизации</a:t>
            </a:r>
            <a:endParaRPr lang="ru-RU" sz="1600" dirty="0" smtClean="0"/>
          </a:p>
          <a:p>
            <a:pPr algn="just">
              <a:defRPr/>
            </a:pPr>
            <a:r>
              <a:rPr lang="ru-RU" sz="1600" dirty="0" smtClean="0"/>
              <a:t>Тема 7. </a:t>
            </a:r>
            <a:r>
              <a:rPr lang="ru-RU" sz="1600" dirty="0"/>
              <a:t>Государство как </a:t>
            </a:r>
            <a:r>
              <a:rPr lang="ru-RU" sz="1600" dirty="0" smtClean="0"/>
              <a:t>платформа</a:t>
            </a:r>
          </a:p>
          <a:p>
            <a:pPr algn="just">
              <a:defRPr/>
            </a:pPr>
            <a:r>
              <a:rPr lang="ru-RU" sz="1600" dirty="0" smtClean="0"/>
              <a:t>Тема 8. </a:t>
            </a:r>
            <a:r>
              <a:rPr lang="ru-RU" sz="1600" dirty="0" err="1"/>
              <a:t>Цифровизация</a:t>
            </a:r>
            <a:r>
              <a:rPr lang="ru-RU" sz="1600" dirty="0"/>
              <a:t> предоставления государственных и муниципальных услуг </a:t>
            </a:r>
            <a:endParaRPr lang="ru-RU" sz="1600" dirty="0" smtClean="0"/>
          </a:p>
          <a:p>
            <a:pPr algn="just">
              <a:defRPr/>
            </a:pPr>
            <a:r>
              <a:rPr lang="ru-RU" sz="1600" dirty="0" smtClean="0"/>
              <a:t>Тема 9. </a:t>
            </a:r>
            <a:r>
              <a:rPr lang="ru-RU" sz="1600" dirty="0"/>
              <a:t>Смарт-города в Российской </a:t>
            </a:r>
            <a:r>
              <a:rPr lang="ru-RU" sz="1600" dirty="0" smtClean="0"/>
              <a:t>Федерации</a:t>
            </a:r>
          </a:p>
          <a:p>
            <a:pPr algn="just">
              <a:defRPr/>
            </a:pPr>
            <a:r>
              <a:rPr lang="ru-RU" sz="1600" dirty="0" smtClean="0"/>
              <a:t>Тема 10. </a:t>
            </a:r>
            <a:r>
              <a:rPr lang="ru-RU" sz="1600" dirty="0"/>
              <a:t>Перспективные направления </a:t>
            </a:r>
            <a:r>
              <a:rPr lang="ru-RU" sz="1600" dirty="0" err="1"/>
              <a:t>цифровизации</a:t>
            </a:r>
            <a:r>
              <a:rPr lang="ru-RU" sz="1600" dirty="0"/>
              <a:t> государственного управления</a:t>
            </a:r>
            <a:r>
              <a:rPr lang="ru-RU" sz="1600" dirty="0" smtClean="0"/>
              <a:t>.</a:t>
            </a:r>
          </a:p>
          <a:p>
            <a:pPr algn="just">
              <a:defRPr/>
            </a:pPr>
            <a:r>
              <a:rPr lang="ru-RU" sz="1600" dirty="0" smtClean="0"/>
              <a:t>Тема 11. </a:t>
            </a:r>
            <a:r>
              <a:rPr lang="ru-RU" sz="1600" dirty="0"/>
              <a:t>Зарубежный опыт </a:t>
            </a:r>
            <a:r>
              <a:rPr lang="ru-RU" sz="1600" dirty="0" err="1"/>
              <a:t>цифровизации</a:t>
            </a:r>
            <a:r>
              <a:rPr lang="ru-RU" sz="1600" dirty="0"/>
              <a:t> деятельности органов государственной </a:t>
            </a:r>
            <a:r>
              <a:rPr lang="ru-RU" sz="1600" dirty="0" smtClean="0"/>
              <a:t>власти</a:t>
            </a:r>
            <a:endParaRPr sz="1600" dirty="0"/>
          </a:p>
        </p:txBody>
      </p:sp>
      <p:pic>
        <p:nvPicPr>
          <p:cNvPr id="6" name="Рисунок 3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Прямая соединительная линия 4"/>
          <p:cNvCxnSpPr>
            <a:cxnSpLocks/>
          </p:cNvCxnSpPr>
          <p:nvPr/>
        </p:nvCxnSpPr>
        <p:spPr bwMode="auto"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5"/>
          <p:cNvCxnSpPr>
            <a:cxnSpLocks/>
          </p:cNvCxnSpPr>
          <p:nvPr/>
        </p:nvCxnSpPr>
        <p:spPr bwMode="auto"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6"/>
          <p:cNvCxnSpPr>
            <a:cxnSpLocks/>
          </p:cNvCxnSpPr>
          <p:nvPr/>
        </p:nvCxnSpPr>
        <p:spPr bwMode="auto"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7"/>
          <p:cNvCxnSpPr>
            <a:cxnSpLocks/>
          </p:cNvCxnSpPr>
          <p:nvPr/>
        </p:nvCxnSpPr>
        <p:spPr bwMode="auto"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8"/>
          <p:cNvCxnSpPr>
            <a:cxnSpLocks/>
          </p:cNvCxnSpPr>
          <p:nvPr/>
        </p:nvCxnSpPr>
        <p:spPr bwMode="auto"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720090" y="1128652"/>
            <a:ext cx="7886700" cy="940860"/>
          </a:xfrm>
        </p:spPr>
        <p:txBody>
          <a:bodyPr/>
          <a:lstStyle/>
          <a:p>
            <a:pPr algn="ctr">
              <a:defRPr/>
            </a:pPr>
            <a:r>
              <a:rPr lang="ru-RU"/>
              <a:t>Как будут проходить занятия?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 bwMode="auto">
          <a:xfrm>
            <a:off x="720090" y="2295888"/>
            <a:ext cx="7886700" cy="4351338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ru-RU" dirty="0"/>
              <a:t>Теоретические опросы</a:t>
            </a:r>
            <a:endParaRPr dirty="0"/>
          </a:p>
          <a:p>
            <a:pPr>
              <a:defRPr/>
            </a:pPr>
            <a:r>
              <a:rPr lang="ru-RU" dirty="0"/>
              <a:t>Анализ новостей в </a:t>
            </a:r>
            <a:r>
              <a:rPr lang="ru-RU" dirty="0" smtClean="0"/>
              <a:t>сфере </a:t>
            </a:r>
            <a:r>
              <a:rPr lang="ru-RU" dirty="0" err="1" smtClean="0"/>
              <a:t>цифровизации</a:t>
            </a:r>
            <a:r>
              <a:rPr lang="ru-RU" dirty="0" smtClean="0"/>
              <a:t> и информации</a:t>
            </a:r>
            <a:endParaRPr dirty="0"/>
          </a:p>
          <a:p>
            <a:pPr>
              <a:defRPr/>
            </a:pPr>
            <a:r>
              <a:rPr lang="ru-RU" dirty="0"/>
              <a:t>Изучение правовых систем и судебной </a:t>
            </a:r>
            <a:r>
              <a:rPr lang="ru-RU" dirty="0" smtClean="0"/>
              <a:t>практики, а также кейсов из сферы </a:t>
            </a:r>
            <a:r>
              <a:rPr lang="ru-RU" dirty="0" err="1" smtClean="0"/>
              <a:t>правоприменения</a:t>
            </a:r>
            <a:r>
              <a:rPr lang="ru-RU" dirty="0" smtClean="0"/>
              <a:t> органов государственной власти</a:t>
            </a:r>
            <a:endParaRPr dirty="0"/>
          </a:p>
          <a:p>
            <a:pPr>
              <a:defRPr/>
            </a:pPr>
            <a:r>
              <a:rPr lang="ru-RU" dirty="0" smtClean="0"/>
              <a:t>Деловые </a:t>
            </a:r>
            <a:r>
              <a:rPr lang="ru-RU" dirty="0"/>
              <a:t>игры</a:t>
            </a:r>
            <a:endParaRPr dirty="0"/>
          </a:p>
          <a:p>
            <a:pPr>
              <a:defRPr/>
            </a:pPr>
            <a:r>
              <a:rPr lang="ru-RU" dirty="0" smtClean="0"/>
              <a:t>Круглые </a:t>
            </a:r>
            <a:r>
              <a:rPr lang="ru-RU" dirty="0"/>
              <a:t>столы</a:t>
            </a:r>
            <a:endParaRPr dirty="0"/>
          </a:p>
          <a:p>
            <a:pPr>
              <a:defRPr/>
            </a:pPr>
            <a:r>
              <a:rPr lang="ru-RU" dirty="0" err="1"/>
              <a:t>Практикоориентированные</a:t>
            </a:r>
            <a:r>
              <a:rPr lang="ru-RU" dirty="0"/>
              <a:t> задачи</a:t>
            </a:r>
            <a:endParaRPr dirty="0"/>
          </a:p>
        </p:txBody>
      </p:sp>
      <p:cxnSp>
        <p:nvCxnSpPr>
          <p:cNvPr id="6" name="Прямая соединительная линия 4"/>
          <p:cNvCxnSpPr>
            <a:cxnSpLocks/>
          </p:cNvCxnSpPr>
          <p:nvPr/>
        </p:nvCxnSpPr>
        <p:spPr bwMode="auto"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5"/>
          <p:cNvCxnSpPr>
            <a:cxnSpLocks/>
          </p:cNvCxnSpPr>
          <p:nvPr/>
        </p:nvCxnSpPr>
        <p:spPr bwMode="auto"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6"/>
          <p:cNvCxnSpPr>
            <a:cxnSpLocks/>
          </p:cNvCxnSpPr>
          <p:nvPr/>
        </p:nvCxnSpPr>
        <p:spPr bwMode="auto"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7"/>
          <p:cNvCxnSpPr>
            <a:cxnSpLocks/>
          </p:cNvCxnSpPr>
          <p:nvPr/>
        </p:nvCxnSpPr>
        <p:spPr bwMode="auto"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8"/>
          <p:cNvCxnSpPr>
            <a:cxnSpLocks/>
          </p:cNvCxnSpPr>
          <p:nvPr/>
        </p:nvCxnSpPr>
        <p:spPr bwMode="auto"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9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6626670" y="5048250"/>
            <a:ext cx="1980120" cy="1483179"/>
          </a:xfrm>
          <a:prstGeom prst="rect">
            <a:avLst/>
          </a:prstGeom>
        </p:spPr>
      </p:pic>
      <p:pic>
        <p:nvPicPr>
          <p:cNvPr id="12" name="Рисунок 10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4187249" y="162996"/>
            <a:ext cx="952381" cy="66666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/>
              <a:t>Значение дисциплины для дальнейшего обучения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 bwMode="auto">
          <a:xfrm>
            <a:off x="720090" y="2295888"/>
            <a:ext cx="7886700" cy="4351338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ru-RU" dirty="0"/>
              <a:t>Основные положения дисциплины могут быть использованы в дальнейшем при изучении следующих дисциплин:</a:t>
            </a:r>
            <a:endParaRPr dirty="0"/>
          </a:p>
          <a:p>
            <a:pPr algn="just">
              <a:defRPr/>
            </a:pPr>
            <a:r>
              <a:rPr lang="ru-RU" dirty="0"/>
              <a:t> </a:t>
            </a:r>
            <a:r>
              <a:rPr lang="ru-RU" dirty="0" smtClean="0"/>
              <a:t>Информационное право</a:t>
            </a:r>
          </a:p>
          <a:p>
            <a:pPr lvl="0"/>
            <a:r>
              <a:rPr lang="ru-RU" dirty="0"/>
              <a:t>Административная ответственность </a:t>
            </a:r>
          </a:p>
          <a:p>
            <a:pPr lvl="0"/>
            <a:r>
              <a:rPr lang="ru-RU" dirty="0"/>
              <a:t>Административное право</a:t>
            </a:r>
          </a:p>
          <a:p>
            <a:pPr marL="0" indent="0" algn="just">
              <a:buNone/>
              <a:defRPr/>
            </a:pPr>
            <a:endParaRPr lang="ru-RU" dirty="0" smtClean="0"/>
          </a:p>
        </p:txBody>
      </p:sp>
      <p:pic>
        <p:nvPicPr>
          <p:cNvPr id="6" name="Рисунок 3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Прямая соединительная линия 4"/>
          <p:cNvCxnSpPr>
            <a:cxnSpLocks/>
          </p:cNvCxnSpPr>
          <p:nvPr/>
        </p:nvCxnSpPr>
        <p:spPr bwMode="auto"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5"/>
          <p:cNvCxnSpPr>
            <a:cxnSpLocks/>
          </p:cNvCxnSpPr>
          <p:nvPr/>
        </p:nvCxnSpPr>
        <p:spPr bwMode="auto"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6"/>
          <p:cNvCxnSpPr>
            <a:cxnSpLocks/>
          </p:cNvCxnSpPr>
          <p:nvPr/>
        </p:nvCxnSpPr>
        <p:spPr bwMode="auto"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7"/>
          <p:cNvCxnSpPr>
            <a:cxnSpLocks/>
          </p:cNvCxnSpPr>
          <p:nvPr/>
        </p:nvCxnSpPr>
        <p:spPr bwMode="auto"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8"/>
          <p:cNvCxnSpPr>
            <a:cxnSpLocks/>
          </p:cNvCxnSpPr>
          <p:nvPr/>
        </p:nvCxnSpPr>
        <p:spPr bwMode="auto"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Рисунок 9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6727322" y="3206381"/>
            <a:ext cx="1944244" cy="134656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603734" y="1143084"/>
            <a:ext cx="7886700" cy="94086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/>
              <a:t>Значение дисциплины для практической работы юриста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 bwMode="auto">
          <a:xfrm>
            <a:off x="720090" y="2295888"/>
            <a:ext cx="7886700" cy="4351338"/>
          </a:xfrm>
        </p:spPr>
        <p:txBody>
          <a:bodyPr>
            <a:normAutofit fontScale="92500" lnSpcReduction="20000"/>
          </a:bodyPr>
          <a:lstStyle/>
          <a:p>
            <a:pPr algn="just">
              <a:defRPr/>
            </a:pPr>
            <a:r>
              <a:rPr lang="ru-RU" dirty="0"/>
              <a:t>Возможность применять </a:t>
            </a:r>
            <a:r>
              <a:rPr lang="ru-RU" dirty="0" smtClean="0"/>
              <a:t>информационное </a:t>
            </a:r>
            <a:r>
              <a:rPr lang="ru-RU" dirty="0"/>
              <a:t>законодательство РФ в различных сферах </a:t>
            </a:r>
            <a:r>
              <a:rPr lang="ru-RU" dirty="0" smtClean="0"/>
              <a:t>деятельности; </a:t>
            </a:r>
            <a:endParaRPr lang="ru-RU" dirty="0"/>
          </a:p>
          <a:p>
            <a:pPr algn="just">
              <a:defRPr/>
            </a:pPr>
            <a:r>
              <a:rPr lang="ru-RU" dirty="0"/>
              <a:t>Умение определять подлежащие применению </a:t>
            </a:r>
            <a:r>
              <a:rPr lang="ru-RU" dirty="0" smtClean="0"/>
              <a:t>информационно-правовые</a:t>
            </a:r>
            <a:r>
              <a:rPr lang="ru-RU" dirty="0" smtClean="0"/>
              <a:t> </a:t>
            </a:r>
            <a:r>
              <a:rPr lang="ru-RU" dirty="0"/>
              <a:t>нормы в спорных ситуациях; </a:t>
            </a:r>
          </a:p>
          <a:p>
            <a:pPr algn="just">
              <a:defRPr/>
            </a:pPr>
            <a:r>
              <a:rPr lang="ru-RU" dirty="0"/>
              <a:t>Получение навыков правильной квалификации фактов, событий и обстоятельств, влияющих на решение спорных вопросов в </a:t>
            </a:r>
            <a:r>
              <a:rPr lang="ru-RU" dirty="0" smtClean="0"/>
              <a:t>информационных </a:t>
            </a:r>
            <a:r>
              <a:rPr lang="ru-RU" dirty="0"/>
              <a:t>правоотношениях</a:t>
            </a:r>
            <a:r>
              <a:rPr lang="en-US" dirty="0"/>
              <a:t>;</a:t>
            </a:r>
            <a:endParaRPr lang="ru-RU" dirty="0"/>
          </a:p>
          <a:p>
            <a:pPr algn="just">
              <a:defRPr/>
            </a:pPr>
            <a:r>
              <a:rPr lang="ru-RU" dirty="0"/>
              <a:t>Умение применять нормы </a:t>
            </a:r>
            <a:r>
              <a:rPr lang="ru-RU" dirty="0" smtClean="0"/>
              <a:t>информационного законодательства </a:t>
            </a:r>
            <a:r>
              <a:rPr lang="ru-RU" dirty="0"/>
              <a:t>в конкретных практических ситуациях.</a:t>
            </a:r>
            <a:endParaRPr dirty="0"/>
          </a:p>
        </p:txBody>
      </p:sp>
      <p:cxnSp>
        <p:nvCxnSpPr>
          <p:cNvPr id="6" name="Прямая соединительная линия 4"/>
          <p:cNvCxnSpPr>
            <a:cxnSpLocks/>
          </p:cNvCxnSpPr>
          <p:nvPr/>
        </p:nvCxnSpPr>
        <p:spPr bwMode="auto"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5"/>
          <p:cNvCxnSpPr>
            <a:cxnSpLocks/>
          </p:cNvCxnSpPr>
          <p:nvPr/>
        </p:nvCxnSpPr>
        <p:spPr bwMode="auto"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6"/>
          <p:cNvCxnSpPr>
            <a:cxnSpLocks/>
          </p:cNvCxnSpPr>
          <p:nvPr/>
        </p:nvCxnSpPr>
        <p:spPr bwMode="auto">
          <a:xfrm>
            <a:off x="357826" y="6500324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7"/>
          <p:cNvCxnSpPr>
            <a:cxnSpLocks/>
          </p:cNvCxnSpPr>
          <p:nvPr/>
        </p:nvCxnSpPr>
        <p:spPr bwMode="auto"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8"/>
          <p:cNvCxnSpPr>
            <a:cxnSpLocks/>
          </p:cNvCxnSpPr>
          <p:nvPr/>
        </p:nvCxnSpPr>
        <p:spPr bwMode="auto"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9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4187249" y="95920"/>
            <a:ext cx="952381" cy="66666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Тема 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421</Words>
  <Application>Microsoft Office PowerPoint</Application>
  <DocSecurity>0</DocSecurity>
  <PresentationFormat>Экран (4:3)</PresentationFormat>
  <Paragraphs>61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Цель освоения дисциплины </vt:lpstr>
      <vt:lpstr>Задачи дисциплины</vt:lpstr>
      <vt:lpstr>Для кого предназначена дисциплина?</vt:lpstr>
      <vt:lpstr>Что изучается в ходе освоения дисциплины?</vt:lpstr>
      <vt:lpstr>Тематический план дисциплины</vt:lpstr>
      <vt:lpstr>Как будут проходить занятия?</vt:lpstr>
      <vt:lpstr>Значение дисциплины для дальнейшего обучения</vt:lpstr>
      <vt:lpstr>Значение дисциплины для практической работы юриста</vt:lpstr>
      <vt:lpstr>Презентация PowerPoint</vt:lpstr>
    </vt:vector>
  </TitlesOfParts>
  <Company>ФГБОУ СГЮА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Кузнецов Максим</dc:creator>
  <cp:lastModifiedBy>Наташа</cp:lastModifiedBy>
  <cp:revision>134</cp:revision>
  <dcterms:created xsi:type="dcterms:W3CDTF">2020-12-02T14:35:45Z</dcterms:created>
  <dcterms:modified xsi:type="dcterms:W3CDTF">2022-01-29T10:16:46Z</dcterms:modified>
  <dc:identifier/>
  <dc:language/>
  <cp:version/>
</cp:coreProperties>
</file>