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793" r:id="rId2"/>
    <p:sldId id="801" r:id="rId3"/>
    <p:sldId id="794" r:id="rId4"/>
    <p:sldId id="800" r:id="rId5"/>
    <p:sldId id="799" r:id="rId6"/>
    <p:sldId id="798" r:id="rId7"/>
    <p:sldId id="797" r:id="rId8"/>
    <p:sldId id="796" r:id="rId9"/>
    <p:sldId id="795" r:id="rId10"/>
    <p:sldId id="80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CCE0F2"/>
    <a:srgbClr val="005AA5"/>
    <a:srgbClr val="2C4286"/>
    <a:srgbClr val="D0E1F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01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595986-A32F-420F-8163-B4A3D830AE02}" type="datetimeFigureOut">
              <a:rPr lang="ru-RU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EBD1A0C-2187-4BF0-8D2B-0076FB8E9A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62288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71D77-798B-4ABA-812F-F7EF300BCA0B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95C7-428D-4244-BA12-695DAB9DE54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2085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E111AA-A019-4B8F-A41D-96F86C0676C7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3D91-79B0-4613-9406-F825854102E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1673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55BFE-7BEC-4B0E-939D-0AFADF0BA8C1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AE89-D73F-4249-AA7C-2A502CE37F7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4573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2178B-3424-4789-90D4-4C0E79A22883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15D9-06BE-4970-9BC3-4979302778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3574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ED91DB-4D9B-445C-B63D-BAA7B317C4A4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947B-4B4B-434F-A80E-38CF1208B07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1784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F7C88B-ED11-4433-B3E2-BF3052FAE4AC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6BE5-493B-420B-AE94-3DA186400C3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9970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B3F10-4B52-46B2-A20D-EE0C91BAD73F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D46A-0AF6-4605-A363-2744505B659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6385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62C95-BE3A-4B73-A6AB-DBF8582FCBDE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2DAD-BBD0-41C4-9F8D-BF48B69717C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2012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C6C155-85E4-44B0-AA48-2202E5891061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624B2-0C68-4143-AC75-FEB7C1EC9E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8837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6F02C1-BC6B-4EAD-AE74-768870C59BC3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40E-D3D7-4545-8E6F-FC3A918B81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2798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AD9DD-2EE5-4E6A-B2D7-609539F493D9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C594-3759-49DB-BB5D-E1190FFE05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67280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672CD7-DB15-4F75-BAAB-C85F4E903695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E73A-C09B-4FF5-AEE8-8E117F109AB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8565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64327" y="3325091"/>
            <a:ext cx="7079673" cy="332398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4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ПРЕЗЕНТАЦИЯ </a:t>
            </a:r>
          </a:p>
          <a:p>
            <a:pPr algn="ctr"/>
            <a:r>
              <a:rPr lang="ru-RU" altLang="ru-RU" sz="24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ЭЛЕКТИВНОЙ ДИСЦИПЛИНЫ</a:t>
            </a:r>
          </a:p>
          <a:p>
            <a:pPr algn="ctr"/>
            <a:endParaRPr lang="ru-RU" altLang="ru-RU" sz="12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r>
              <a:rPr lang="ru-RU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«Медиация как механизм примирения»</a:t>
            </a:r>
            <a:endParaRPr lang="ru-RU" altLang="ru-RU" sz="2700" b="1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9006" y="5995851"/>
            <a:ext cx="8817428" cy="2292935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Кафедра гражданского процесса</a:t>
            </a:r>
            <a:endParaRPr lang="ru-RU" altLang="ru-RU" sz="20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pic>
        <p:nvPicPr>
          <p:cNvPr id="1026" name="Picture 2" descr="C:\Users\NSO\Desktop\depositphotos_62057691-stock-photo-three-person-talk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1564" y="4682836"/>
            <a:ext cx="2516909" cy="19257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741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63932" y="4444166"/>
            <a:ext cx="7289074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40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СПАСИБО ЗА ВНИМАНИЕ!</a:t>
            </a:r>
            <a:endParaRPr lang="ru-RU" altLang="ru-RU" sz="40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49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7345" y="1094509"/>
            <a:ext cx="6470073" cy="1565564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Цель </a:t>
            </a:r>
            <a:r>
              <a:rPr lang="ru-RU" sz="3400" b="1" dirty="0">
                <a:solidFill>
                  <a:schemeClr val="accent1">
                    <a:lumMod val="75000"/>
                  </a:schemeClr>
                </a:solidFill>
              </a:rPr>
              <a:t>освоения 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дисциплины: </a:t>
            </a:r>
            <a:endParaRPr lang="ru-RU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424545"/>
            <a:ext cx="7731183" cy="4017819"/>
          </a:xfrm>
        </p:spPr>
        <p:txBody>
          <a:bodyPr>
            <a:normAutofit/>
          </a:bodyPr>
          <a:lstStyle/>
          <a:p>
            <a:pPr marL="0" indent="623888" algn="just">
              <a:buFontTx/>
              <a:buChar char="-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овладение обучающимися теоретическими знаниями о примирении сторон и практическими навыками проведения медиации.</a:t>
            </a:r>
          </a:p>
          <a:p>
            <a:pPr marL="0" indent="623888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Освоив теоретические знания о медиации, обучающиеся легко смогут заполнить перспективную нишу в сфере оказания медиативных услуг  как в рамках гражданского судопроизводства, так и во внесудебном порядке</a:t>
            </a:r>
          </a:p>
          <a:p>
            <a:pPr marL="0" indent="0" algn="just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9682" y="45500"/>
            <a:ext cx="952381" cy="666667"/>
          </a:xfrm>
          <a:prstGeom prst="rect">
            <a:avLst/>
          </a:prstGeom>
        </p:spPr>
      </p:pic>
      <p:pic>
        <p:nvPicPr>
          <p:cNvPr id="2050" name="Picture 2" descr="C:\Users\NSO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869" y="471053"/>
            <a:ext cx="1757105" cy="12469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3309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1855" y="1330036"/>
            <a:ext cx="6082145" cy="581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Задачи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дисциплины: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069512"/>
            <a:ext cx="7886700" cy="435133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Определение понятия альтернативной юрисдикции;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Выявление места медиации в рамках примирения сторон;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Уяснение сущности принципов медиации и их роли в проведении процедуры;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Овладение навыками проведения процедуры медиации и функциями медиатора;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Овладение навыками завершения процедуры медиации и дальнейшего взаимодействия со сторонами конфликта.</a:t>
            </a:r>
            <a:endParaRPr lang="ru-RU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6226" y="159335"/>
            <a:ext cx="952381" cy="666667"/>
          </a:xfrm>
          <a:prstGeom prst="rect">
            <a:avLst/>
          </a:prstGeom>
        </p:spPr>
      </p:pic>
      <p:pic>
        <p:nvPicPr>
          <p:cNvPr id="3074" name="Picture 2" descr="C:\Users\NSO\Desktop\Mediation-1024x7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8835" y="428915"/>
            <a:ext cx="2142402" cy="16651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162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4036" y="1149926"/>
            <a:ext cx="5805055" cy="919585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Для кого предназначена дисциплина?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обучающиеся направления подготовки 40.03.01 Юриспруденция: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гражданско-правовой профиль;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прокурорско-следственный профиль.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обучающиеся специальности 40.05.01 Правовое обеспечение национальной безопасности.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обучающиеся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специальности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40.05.02 Правоохранительная деятельность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en-US" dirty="0"/>
          </a:p>
          <a:p>
            <a:pPr marL="0" indent="0" algn="just"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7249" y="88704"/>
            <a:ext cx="952381" cy="666667"/>
          </a:xfrm>
          <a:prstGeom prst="rect">
            <a:avLst/>
          </a:prstGeom>
        </p:spPr>
      </p:pic>
      <p:pic>
        <p:nvPicPr>
          <p:cNvPr id="4099" name="Picture 3" descr="C:\Users\NSO\Desktop\Заставка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685" y="795628"/>
            <a:ext cx="2743533" cy="11717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2550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9635" y="1122219"/>
            <a:ext cx="6761019" cy="1025236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Что изучается в ходе освоения дисциплины?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Система альтернативной юрисдикции;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Механизмы примирения сторон;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Законодательство РФ и международные нормы права, регулирующие деятельность по проведению процедуры медиации;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Стадии проведения медиации;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Функции медиатора;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Итоги медиативной деятельности и ее результаты.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7249" y="88704"/>
            <a:ext cx="952381" cy="666667"/>
          </a:xfrm>
          <a:prstGeom prst="rect">
            <a:avLst/>
          </a:prstGeom>
        </p:spPr>
      </p:pic>
      <p:pic>
        <p:nvPicPr>
          <p:cNvPr id="5122" name="Picture 2" descr="C:\Users\NSO\Desktop\Человечки-для-презентаций-powerpoint-картинки-подборка0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890" y="471054"/>
            <a:ext cx="2895601" cy="19285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5585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/>
          </a:bodyPr>
          <a:lstStyle/>
          <a:p>
            <a:pPr algn="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Тематический план дисциплины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2218" y="1939637"/>
            <a:ext cx="7484572" cy="470759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Тема 1. Понятие альтернативной юрисдикции.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Тема 2. Сущность и содержание примирения сторон, как механизма урегулирования конфликта.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Тема 3. История развития и медиации как механизма примирения сторон. Соотношение «медиации» и «посредничества.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Тема 4. Нормативное регулирование медиации. Сфера применения медиации.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Тема 5. Условия применения медиации в России. Место и роль медиации в России в защите нарушенных и/или оспариваемых прав, свобод и законных интересов.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Тема 6. Принципы медиации.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Тема 7. Понятие и роль медиатора в медиации. Требования к медиатору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Тема 8. Процедура проведения медиации. 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Тема 9. Завершение процедуры медиации. Итоги медиации.</a:t>
            </a:r>
            <a:endParaRPr lang="ru-RU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NSO\Desktop\depositphotos_60638699-stock-photo-person-and-cubes-with-wo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909" y="509433"/>
            <a:ext cx="1185428" cy="1307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904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1490" y="1128652"/>
            <a:ext cx="7415299" cy="940860"/>
          </a:xfrm>
        </p:spPr>
        <p:txBody>
          <a:bodyPr>
            <a:normAutofit/>
          </a:bodyPr>
          <a:lstStyle/>
          <a:p>
            <a:pPr algn="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Как будут проходить занятия?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Теоретические опросы;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Практикоориентированные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задачи;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Анализ материалов правоприменительной практики;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Подготовка процессуальных документов;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Написание рефератов и эссе;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Круглые столы;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Деловые игры.</a:t>
            </a:r>
          </a:p>
          <a:p>
            <a:endParaRPr lang="ru-RU" dirty="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7249" y="162996"/>
            <a:ext cx="952381" cy="666667"/>
          </a:xfrm>
          <a:prstGeom prst="rect">
            <a:avLst/>
          </a:prstGeom>
        </p:spPr>
      </p:pic>
      <p:pic>
        <p:nvPicPr>
          <p:cNvPr id="7170" name="Picture 2" descr="C:\Users\NSO\Desktop\depositphotos_54642453-stock-photo-boss-and-businessmen-sitting-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9054" y="4668982"/>
            <a:ext cx="2281381" cy="17110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210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564" y="1773382"/>
            <a:ext cx="7041226" cy="296129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Значение дисциплины для дальнейшего обучения: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770908"/>
            <a:ext cx="7886700" cy="387631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600" dirty="0">
                <a:solidFill>
                  <a:schemeClr val="accent1">
                    <a:lumMod val="50000"/>
                  </a:schemeClr>
                </a:solidFill>
              </a:rPr>
              <a:t>Основные положения дисциплины могут быть использованы в 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дальнейшем при 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</a:rPr>
              <a:t>изучении следующих дисциплин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sz="26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 Международное частное право;</a:t>
            </a:r>
            <a:endParaRPr lang="ru-RU" sz="26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Международное публичное право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</a:rPr>
              <a:t>Международный гражданский процесс;</a:t>
            </a:r>
          </a:p>
          <a:p>
            <a:pPr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C:\Users\NSO\Desktop\depositphotos_62059669-stock-photo-man-and-earth-glo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364" y="540327"/>
            <a:ext cx="2397196" cy="18980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34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734" y="1143084"/>
            <a:ext cx="7886700" cy="94086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Значение дисциплины для практической работы юриста: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Умение поиска компромисса при возникновении конфликтной ситуации;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Овладение навыками и техниками переговорного процесса;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Возможность применения практических навыков при проведении судебной медиации;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Возможность применения практических навыков при проведении внесудебной медиации;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Умение применять нормы отечественно и зарубежного законодательства в сфере примирения сторон.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00324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7249" y="95920"/>
            <a:ext cx="952381" cy="666667"/>
          </a:xfrm>
          <a:prstGeom prst="rect">
            <a:avLst/>
          </a:prstGeom>
        </p:spPr>
      </p:pic>
      <p:pic>
        <p:nvPicPr>
          <p:cNvPr id="10243" name="Picture 3" descr="C:\Users\NSO\Desktop\depositphotos_4340220-stock-photo-man-with-scale-symbol-o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219" y="581890"/>
            <a:ext cx="1269999" cy="9524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971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1406</TotalTime>
  <Words>417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Цель освоения дисциплины: </vt:lpstr>
      <vt:lpstr>Задачи дисциплины:</vt:lpstr>
      <vt:lpstr>Для кого предназначена дисциплина?</vt:lpstr>
      <vt:lpstr>Что изучается в ходе освоения дисциплины?</vt:lpstr>
      <vt:lpstr>Тематический план дисциплины</vt:lpstr>
      <vt:lpstr>Как будут проходить занятия?</vt:lpstr>
      <vt:lpstr>Значение дисциплины для дальнейшего обучения:</vt:lpstr>
      <vt:lpstr>Значение дисциплины для практической работы юриста:</vt:lpstr>
      <vt:lpstr>Слайд 10</vt:lpstr>
    </vt:vector>
  </TitlesOfParts>
  <Company>ФГБОУ СГЮА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 Максим</dc:creator>
  <cp:lastModifiedBy>NSO</cp:lastModifiedBy>
  <cp:revision>154</cp:revision>
  <dcterms:created xsi:type="dcterms:W3CDTF">2020-12-02T14:35:45Z</dcterms:created>
  <dcterms:modified xsi:type="dcterms:W3CDTF">2022-01-31T11:54:01Z</dcterms:modified>
</cp:coreProperties>
</file>