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0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4327" y="3325091"/>
            <a:ext cx="7079673" cy="332398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4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4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12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«Медиация как механизм примирения»</a:t>
            </a:r>
            <a:endParaRPr lang="ru-RU" altLang="ru-RU" sz="27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гражданского процесса</a:t>
            </a:r>
            <a:endParaRPr lang="ru-RU" altLang="ru-RU" sz="2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1026" name="Picture 2" descr="C:\Users\NSO\Desktop\depositphotos_62057691-stock-photo-three-person-talk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1564" y="4682836"/>
            <a:ext cx="2516909" cy="19257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741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40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91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7345" y="1094509"/>
            <a:ext cx="6470073" cy="1565564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</a:rPr>
              <a:t>Цель </a:t>
            </a:r>
            <a:r>
              <a:rPr lang="ru-RU" sz="3400" b="1" dirty="0">
                <a:solidFill>
                  <a:schemeClr val="accent1">
                    <a:lumMod val="75000"/>
                  </a:schemeClr>
                </a:solidFill>
              </a:rPr>
              <a:t>освоения </a:t>
            </a:r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</a:rPr>
              <a:t>дисциплины: </a:t>
            </a:r>
            <a:endParaRPr lang="ru-RU" sz="3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424545"/>
            <a:ext cx="7731183" cy="4017819"/>
          </a:xfrm>
        </p:spPr>
        <p:txBody>
          <a:bodyPr>
            <a:normAutofit/>
          </a:bodyPr>
          <a:lstStyle/>
          <a:p>
            <a:pPr marL="0" indent="623888" algn="just">
              <a:buFontTx/>
              <a:buChar char="-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овладение обучающимися теоретическими знаниями о примирении сторон и практическими навыками проведения медиации.</a:t>
            </a:r>
          </a:p>
          <a:p>
            <a:pPr marL="0" indent="623888" algn="just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Освоив теоретические знания о медиации, обучающиеся легко смогут заполнить перспективную нишу в сфере оказания медиативных услуг  как в рамках гражданского судопроизводства, так и во внесудебном порядке</a:t>
            </a:r>
          </a:p>
          <a:p>
            <a:pPr marL="0" indent="0" algn="just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pic>
        <p:nvPicPr>
          <p:cNvPr id="2050" name="Picture 2" descr="C:\Users\NSO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869" y="471053"/>
            <a:ext cx="1757105" cy="12469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330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1855" y="1330036"/>
            <a:ext cx="6082145" cy="581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Задачи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дисциплины: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Определение понятия альтернативной юрисдикции;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Выявление места медиации в рамках примирения сторон;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Уяснение сущности принципов медиации и их роли в проведении процедуры;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Овладение навыками проведения процедуры медиации и функциями медиатора;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Овладение навыками завершения процедуры медиации и дальнейшего взаимодействия со сторонами конфликта.</a:t>
            </a:r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  <p:pic>
        <p:nvPicPr>
          <p:cNvPr id="3074" name="Picture 2" descr="C:\Users\NSO\Desktop\Mediation-1024x7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8835" y="428915"/>
            <a:ext cx="2142402" cy="16651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16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4036" y="1149926"/>
            <a:ext cx="5805055" cy="919585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Для кого предназначена дисциплина?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обучающиеся направления подготовки 40.03.01 Юриспруденция: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гражданско-правовой профиль;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прокурорско-следственный профиль.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обучающиеся специальности 40.05.01 Правовое обеспечение национальной безопасности.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обучающиеся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специальности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40.05.02 Правоохранительная деятельность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  <p:pic>
        <p:nvPicPr>
          <p:cNvPr id="4099" name="Picture 3" descr="C:\Users\NSO\Desktop\Заставка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685" y="795628"/>
            <a:ext cx="2743533" cy="11717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255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9635" y="1122219"/>
            <a:ext cx="6761019" cy="1025236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Что изучается в ходе освоения дисциплины?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Система альтернативной юрисдикции;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Механизмы примирения сторон;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Законодательство РФ и международные нормы права, регулирующие деятельность по проведению процедуры медиации;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Стадии проведения медиации;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Функции медиатора;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Итоги медиативной деятельности и ее результаты.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  <p:pic>
        <p:nvPicPr>
          <p:cNvPr id="5122" name="Picture 2" descr="C:\Users\NSO\Desktop\Человечки-для-презентаций-powerpoint-картинки-подборка0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890" y="471054"/>
            <a:ext cx="2895601" cy="19285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558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Тематический план дисциплины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2218" y="1939637"/>
            <a:ext cx="7484572" cy="470759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Тема 1. Понятие альтернативной юрисдикции.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Тема 2. Сущность и содержание примирения сторон, как механизма урегулирования конфликта.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Тема 3. История развития и медиации как механизма примирения сторон. Соотношение «медиации» и «посредничества.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Тема 4. Нормативное регулирование медиации. Сфера применения медиации.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Тема 5. Условия применения медиации в России. Место и роль медиации в России в защите нарушенных и/или оспариваемых прав, свобод и законных интересов.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Тема 6. Принципы медиации.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Тема 7. Понятие и роль медиатора в медиации. Требования к медиатору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Тема 8. Процедура проведения медиации. </a:t>
            </a:r>
          </a:p>
          <a:p>
            <a:pPr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Тема 9. Завершение процедуры медиации. Итоги медиации.</a:t>
            </a:r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C:\Users\NSO\Desktop\depositphotos_60638699-stock-photo-person-and-cubes-with-wo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909" y="509433"/>
            <a:ext cx="1185428" cy="1307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9042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1490" y="1128652"/>
            <a:ext cx="7415299" cy="94086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Как будут проходить занятия?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Теоретические опросы;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Практикоориентированные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задачи;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Анализ материалов правоприменительной практики;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Подготовка процессуальных документов;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Написание рефератов и эссе;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Круглые столы;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Деловые игры.</a:t>
            </a:r>
          </a:p>
          <a:p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  <p:pic>
        <p:nvPicPr>
          <p:cNvPr id="7170" name="Picture 2" descr="C:\Users\NSO\Desktop\depositphotos_54642453-stock-photo-boss-and-businessmen-sitting-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9054" y="4668982"/>
            <a:ext cx="2281381" cy="17110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21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564" y="1773382"/>
            <a:ext cx="7041226" cy="296129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Значение дисциплины для дальнейшего обучения: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770908"/>
            <a:ext cx="7886700" cy="3876317"/>
          </a:xfrm>
        </p:spPr>
        <p:txBody>
          <a:bodyPr/>
          <a:lstStyle/>
          <a:p>
            <a:pPr marL="0" indent="0" algn="just">
              <a:buNone/>
            </a:pP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Основные положения дисциплины могут быть использованы в 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дальнейшем при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изучении следующих дисциплин</a:t>
            </a:r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 Международное частное право;</a:t>
            </a:r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Международное публичное право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/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Международный гражданский процесс;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C:\Users\NSO\Desktop\depositphotos_62059669-stock-photo-man-and-earth-glo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64" y="540327"/>
            <a:ext cx="2397196" cy="1898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34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Значение дисциплины для практической работы юриста: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Умение поиска компромисса при возникновении конфликтной ситуации;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Овладение навыками и техниками переговорного процесса;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Возможность применения практических навыков при проведении судебной медиации;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Возможность применения практических навыков при проведении внесудебной медиации;</a:t>
            </a:r>
          </a:p>
          <a:p>
            <a:pPr algn="just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Умение применять нормы отечественно и зарубежного законодательства в сфере примирения сторон.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  <p:pic>
        <p:nvPicPr>
          <p:cNvPr id="10243" name="Picture 3" descr="C:\Users\NSO\Desktop\depositphotos_4340220-stock-photo-man-with-scale-symbol-o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219" y="581890"/>
            <a:ext cx="1269999" cy="9524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71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</TotalTime>
  <Words>417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Цель освоения дисциплины: </vt:lpstr>
      <vt:lpstr>Задачи дисциплины: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обучения:</vt:lpstr>
      <vt:lpstr>Значение дисциплины для практической работы юриста:</vt:lpstr>
      <vt:lpstr>Слайд 10</vt:lpstr>
    </vt:vector>
  </TitlesOfParts>
  <Company>ФГБОУ СГЮА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NSO</cp:lastModifiedBy>
  <cp:revision>154</cp:revision>
  <dcterms:created xsi:type="dcterms:W3CDTF">2020-12-02T14:35:45Z</dcterms:created>
  <dcterms:modified xsi:type="dcterms:W3CDTF">2022-01-31T11:54:01Z</dcterms:modified>
</cp:coreProperties>
</file>