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3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«Лексико-фразеологические основы римской юриспруденции»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русского языка и культуры речи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3100" dirty="0" smtClean="0"/>
              <a:t>Целью </a:t>
            </a:r>
            <a:r>
              <a:rPr lang="ru-RU" sz="3100" dirty="0"/>
              <a:t>освоения дисциплины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«</a:t>
            </a:r>
            <a:r>
              <a:rPr lang="ru-RU" altLang="ru-RU" sz="31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Лексико-фразеологические основы </a:t>
            </a:r>
            <a:r>
              <a:rPr lang="ru-RU" altLang="ru-RU" sz="3100" dirty="0" smtClean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римской </a:t>
            </a:r>
            <a:r>
              <a:rPr lang="ru-RU" altLang="ru-RU" sz="31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юриспруденции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является: 1) формирование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лингвокультурной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личности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, способной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глубоко понимать и использовать латинскую лексику и фразеологию в</a:t>
            </a:r>
            <a:r>
              <a:rPr lang="ru-RU" sz="3200" kern="50" dirty="0" smtClean="0">
                <a:latin typeface="Times New Roman" panose="02020603050405020304" pitchFamily="18" charset="0"/>
                <a:ea typeface="Andale Sans UI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академическом преподавании римского права;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2) освоение латинской правовой лексики и фразеологии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для решения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коммуникативных задач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профессиональном юридическом общении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1455" y="354198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355" y="5433418"/>
            <a:ext cx="1774698" cy="12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318" y="728530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Задачи дисциплины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«</a:t>
            </a:r>
            <a:r>
              <a:rPr lang="ru-RU" altLang="ru-RU" sz="3100" dirty="0" smtClean="0">
                <a:solidFill>
                  <a:schemeClr val="accent1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Лексико-фразеологические </a:t>
            </a:r>
            <a:r>
              <a:rPr lang="ru-RU" altLang="ru-RU" sz="3100" dirty="0">
                <a:solidFill>
                  <a:schemeClr val="accent1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основы </a:t>
            </a:r>
            <a:r>
              <a:rPr lang="ru-RU" altLang="ru-RU" sz="3100" dirty="0" smtClean="0">
                <a:solidFill>
                  <a:schemeClr val="accent1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римской </a:t>
            </a:r>
            <a:r>
              <a:rPr lang="ru-RU" altLang="ru-RU" sz="3100" dirty="0">
                <a:solidFill>
                  <a:schemeClr val="accent1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юриспруденции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4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погружение в историко-культурный контекст Древнего Рима;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накомство с особенностями языковой системы латинского языка и её индоевропейскими корнями;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накомство с правилами чтения и произношения;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своение элементарной  грамматики;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лексико-фразеологической основой римской юриспруденции;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равнительно-сопоставительный анализ латинской и русской юридической терминологии.  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7441" y="5938012"/>
            <a:ext cx="1530229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28" y="1872001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направления подготовки 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40.03.01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Юриспруденция. Прокурорско-следственный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профиль 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40.03.01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Юриспруденция. Уголовно-правовой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профиль 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40.03.01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Юриспруденция. Следственно-судебный профиль 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40.03.01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Юриспруденция. Гражданско- правовой профиль 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40.03.01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Юриспруденция. Судебно-адвокатский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профиль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57304"/>
            <a:ext cx="7886700" cy="4351338"/>
          </a:xfrm>
        </p:spPr>
        <p:txBody>
          <a:bodyPr/>
          <a:lstStyle/>
          <a:p>
            <a:r>
              <a:rPr lang="ru-RU" dirty="0" smtClean="0"/>
              <a:t>История развития латинского языка</a:t>
            </a:r>
          </a:p>
          <a:p>
            <a:r>
              <a:rPr lang="ru-RU" dirty="0" smtClean="0"/>
              <a:t>Роль латыни в профессиональной деятельности юриста</a:t>
            </a:r>
          </a:p>
          <a:p>
            <a:r>
              <a:rPr lang="ru-RU" dirty="0" smtClean="0"/>
              <a:t>Латинский алфавит</a:t>
            </a:r>
          </a:p>
          <a:p>
            <a:r>
              <a:rPr lang="ru-RU" dirty="0" smtClean="0"/>
              <a:t>Правила чтения, произношения, постановки ударения и перевода текста</a:t>
            </a:r>
          </a:p>
          <a:p>
            <a:r>
              <a:rPr lang="ru-RU" dirty="0" smtClean="0"/>
              <a:t>Основы грамматики</a:t>
            </a:r>
          </a:p>
          <a:p>
            <a:r>
              <a:rPr lang="ru-RU" dirty="0" smtClean="0"/>
              <a:t>Терминологическая лексика и фразеология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550" y="1443318"/>
            <a:ext cx="1920240" cy="14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Латинский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юридический язык и его роль в формировании европейского частного права. История возникновения алфавита,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периодизация и источники.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80340">
              <a:lnSpc>
                <a:spcPct val="115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Латинский юридический текст. Его специфика, организация и перевод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Тема 3.  Латинский глагол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источник формирования понятийно-терминологического аппарата в сфере судебной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экспертизы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Латинское имя существительное в нормах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права.  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Латинские имя прилагательное и местоимение в юридической терминологии и фразеологии. 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Правовая доминанта латинской фразы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Опросы на знание латинской лексики и фразеологии</a:t>
            </a:r>
          </a:p>
          <a:p>
            <a:r>
              <a:rPr lang="ru-RU" dirty="0" smtClean="0"/>
              <a:t>Анализ и толкование слов и </a:t>
            </a:r>
            <a:r>
              <a:rPr lang="ru-RU" dirty="0" smtClean="0"/>
              <a:t>фраз. </a:t>
            </a:r>
            <a:r>
              <a:rPr lang="ru-RU" dirty="0" smtClean="0"/>
              <a:t>Изучение источников правовой терминологии</a:t>
            </a:r>
          </a:p>
          <a:p>
            <a:r>
              <a:rPr lang="ru-RU" dirty="0" smtClean="0"/>
              <a:t>Выполнение заданий по грамматике</a:t>
            </a:r>
          </a:p>
          <a:p>
            <a:r>
              <a:rPr lang="ru-RU" dirty="0" smtClean="0"/>
              <a:t>Круглые столы об историко-культурных условиях формирования юридической латыни</a:t>
            </a:r>
          </a:p>
          <a:p>
            <a:r>
              <a:rPr lang="ru-RU" dirty="0" smtClean="0"/>
              <a:t>Переводы латинских текстов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Римское право;</a:t>
            </a:r>
            <a:endParaRPr lang="ru-RU" dirty="0"/>
          </a:p>
          <a:p>
            <a:pPr algn="just"/>
            <a:r>
              <a:rPr lang="ru-RU" dirty="0" smtClean="0"/>
              <a:t> Теория и практика судебной риторики;</a:t>
            </a:r>
            <a:endParaRPr lang="ru-RU" dirty="0"/>
          </a:p>
          <a:p>
            <a:pPr algn="just"/>
            <a:r>
              <a:rPr lang="ru-RU" dirty="0" smtClean="0"/>
              <a:t>Отечественные традиции судоговорения;</a:t>
            </a:r>
            <a:endParaRPr lang="ru-RU" dirty="0"/>
          </a:p>
          <a:p>
            <a:pPr algn="just"/>
            <a:r>
              <a:rPr lang="ru-RU" dirty="0" smtClean="0"/>
              <a:t>Уголовное право и Уголовный процесс;</a:t>
            </a:r>
          </a:p>
          <a:p>
            <a:pPr algn="just"/>
            <a:r>
              <a:rPr lang="ru-RU" dirty="0" smtClean="0"/>
              <a:t>Международное право;</a:t>
            </a:r>
          </a:p>
          <a:p>
            <a:pPr algn="just"/>
            <a:r>
              <a:rPr lang="ru-RU" dirty="0" smtClean="0"/>
              <a:t>Международное частное право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Возможность применять правовую латинскую лексику и фразеологию в научных текстах на иностранных языках;</a:t>
            </a:r>
          </a:p>
          <a:p>
            <a:pPr algn="just"/>
            <a:r>
              <a:rPr lang="ru-RU" dirty="0">
                <a:solidFill>
                  <a:prstClr val="black"/>
                </a:solidFill>
              </a:rPr>
              <a:t>Возможность применять правовую латинскую лексику и фразеологию в </a:t>
            </a:r>
            <a:r>
              <a:rPr lang="ru-RU" dirty="0" smtClean="0">
                <a:solidFill>
                  <a:prstClr val="black"/>
                </a:solidFill>
              </a:rPr>
              <a:t>текстах криминалистической экспертизы;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Возможность применять правовую латинскую лексику и фразеологию в </a:t>
            </a:r>
            <a:r>
              <a:rPr lang="ru-RU" dirty="0" smtClean="0">
                <a:solidFill>
                  <a:prstClr val="black"/>
                </a:solidFill>
              </a:rPr>
              <a:t>профессиональной коммуникации любого профиля как в устной, так и в письменной форме.</a:t>
            </a:r>
            <a:endParaRPr lang="ru-RU" dirty="0">
              <a:solidFill>
                <a:prstClr val="black"/>
              </a:solidFill>
            </a:endParaRPr>
          </a:p>
          <a:p>
            <a:pPr algn="just"/>
            <a:endParaRPr lang="ru-RU" dirty="0" smtClean="0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2384</TotalTime>
  <Words>404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 Unicode MS</vt:lpstr>
      <vt:lpstr>Andale Sans UI</vt:lpstr>
      <vt:lpstr>Arial</vt:lpstr>
      <vt:lpstr>Calibri</vt:lpstr>
      <vt:lpstr>Calibri Light</vt:lpstr>
      <vt:lpstr>Roboto Medium</vt:lpstr>
      <vt:lpstr>Times New Roman</vt:lpstr>
      <vt:lpstr>Тема Office</vt:lpstr>
      <vt:lpstr>Презентация PowerPoint</vt:lpstr>
      <vt:lpstr>Целью освоения дисциплины «Лексико-фразеологические основы римской юриспруденции»</vt:lpstr>
      <vt:lpstr> Задачи дисциплины         «Лексико-фразеологические основы римской юриспруденции»: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ВЕРА</cp:lastModifiedBy>
  <cp:revision>148</cp:revision>
  <dcterms:created xsi:type="dcterms:W3CDTF">2020-12-02T14:35:45Z</dcterms:created>
  <dcterms:modified xsi:type="dcterms:W3CDTF">2022-02-08T07:23:23Z</dcterms:modified>
</cp:coreProperties>
</file>