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793" r:id="rId2"/>
    <p:sldId id="801" r:id="rId3"/>
    <p:sldId id="794" r:id="rId4"/>
    <p:sldId id="800" r:id="rId5"/>
    <p:sldId id="799" r:id="rId6"/>
    <p:sldId id="798" r:id="rId7"/>
    <p:sldId id="797" r:id="rId8"/>
    <p:sldId id="796" r:id="rId9"/>
    <p:sldId id="795" r:id="rId10"/>
    <p:sldId id="80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0F2"/>
    <a:srgbClr val="005AA5"/>
    <a:srgbClr val="2C4286"/>
    <a:srgbClr val="D0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3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95986-A32F-420F-8163-B4A3D830AE02}" type="datetimeFigureOut">
              <a:rPr lang="ru-RU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BD1A0C-2187-4BF0-8D2B-0076FB8E9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28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1D77-798B-4ABA-812F-F7EF300BCA0B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95C7-428D-4244-BA12-695DAB9DE54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085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E111AA-A019-4B8F-A41D-96F86C0676C7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3D91-79B0-4613-9406-F825854102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7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5BFE-7BEC-4B0E-939D-0AFADF0BA8C1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AE89-D73F-4249-AA7C-2A502CE37F7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73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2178B-3424-4789-90D4-4C0E79A22883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15D9-06BE-4970-9BC3-4979302778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7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D91DB-4D9B-445C-B63D-BAA7B317C4A4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947B-4B4B-434F-A80E-38CF1208B07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784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7C88B-ED11-4433-B3E2-BF3052FAE4AC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6BE5-493B-420B-AE94-3DA186400C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970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B3F10-4B52-46B2-A20D-EE0C91BAD73F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D46A-0AF6-4605-A363-2744505B65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85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2C95-BE3A-4B73-A6AB-DBF8582FCBDE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DAD-BBD0-41C4-9F8D-BF48B69717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12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6C155-85E4-44B0-AA48-2202E5891061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624B2-0C68-4143-AC75-FEB7C1EC9E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3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F02C1-BC6B-4EAD-AE74-768870C59BC3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40E-D3D7-4545-8E6F-FC3A918B81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98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AD9DD-2EE5-4E6A-B2D7-609539F493D9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C594-3759-49DB-BB5D-E1190FFE05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28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72CD7-DB15-4F75-BAAB-C85F4E903695}" type="datetimeFigureOut">
              <a:rPr lang="ru-RU" smtClean="0"/>
              <a:pPr>
                <a:defRPr/>
              </a:pPr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E73A-C09B-4FF5-AEE8-8E117F109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565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08513" y="3700874"/>
            <a:ext cx="6858001" cy="406265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7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ПРЕЗЕНТАЦИЯ </a:t>
            </a:r>
          </a:p>
          <a:p>
            <a:pPr algn="ctr"/>
            <a:r>
              <a:rPr lang="ru-RU" altLang="ru-RU" sz="27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ЭЛЕКТИВНОЙ ДИСЦИПЛИНЫ</a:t>
            </a: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«Лексико-фразеологические основы римской юриспруденции»</a:t>
            </a:r>
            <a:endParaRPr lang="ru-RU" altLang="ru-RU" sz="2700" b="1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006" y="5995851"/>
            <a:ext cx="8817428" cy="229293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Кафедра русского языка и культуры речи</a:t>
            </a:r>
            <a:endParaRPr lang="ru-RU" altLang="ru-RU" sz="2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63932" y="4444166"/>
            <a:ext cx="7289074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4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СПАСИБО ЗА ВНИМАНИЕ!</a:t>
            </a:r>
            <a:endParaRPr lang="ru-RU" altLang="ru-RU" sz="4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1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3100" dirty="0" smtClean="0"/>
              <a:t>Целью </a:t>
            </a:r>
            <a:r>
              <a:rPr lang="ru-RU" sz="3100" dirty="0"/>
              <a:t>освоения дисциплины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«</a:t>
            </a:r>
            <a:r>
              <a:rPr lang="ru-RU" altLang="ru-RU" sz="3100" dirty="0">
                <a:solidFill>
                  <a:srgbClr val="005AA5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Лексико-фразеологические основы </a:t>
            </a:r>
            <a:r>
              <a:rPr lang="ru-RU" altLang="ru-RU" sz="3100" dirty="0" smtClean="0">
                <a:solidFill>
                  <a:srgbClr val="005AA5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римской </a:t>
            </a:r>
            <a:r>
              <a:rPr lang="ru-RU" altLang="ru-RU" sz="3100" dirty="0">
                <a:solidFill>
                  <a:srgbClr val="005AA5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юриспруденции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является: 1) формирование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лингвокультурной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личности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, способной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глубоко понимать и использовать латинскую лексику и фразеологию в</a:t>
            </a:r>
            <a:r>
              <a:rPr lang="ru-RU" sz="3200" kern="50" dirty="0" smtClean="0">
                <a:latin typeface="Times New Roman" panose="02020603050405020304" pitchFamily="18" charset="0"/>
                <a:ea typeface="Andale Sans UI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академическом преподавании римского права;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2) освоение латинской правовой лексики и фразеологии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для решения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коммуникативных задач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профессиональном юридическом общении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1455" y="354198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355" y="5433418"/>
            <a:ext cx="1774698" cy="12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9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318" y="728530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Задачи дисциплины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«</a:t>
            </a:r>
            <a:r>
              <a:rPr lang="ru-RU" altLang="ru-RU" sz="3100" dirty="0" smtClean="0">
                <a:solidFill>
                  <a:schemeClr val="accent1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Лексико-фразеологические </a:t>
            </a:r>
            <a:r>
              <a:rPr lang="ru-RU" altLang="ru-RU" sz="3100" dirty="0">
                <a:solidFill>
                  <a:schemeClr val="accent1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основы </a:t>
            </a:r>
            <a:r>
              <a:rPr lang="ru-RU" altLang="ru-RU" sz="3100" dirty="0" smtClean="0">
                <a:solidFill>
                  <a:schemeClr val="accent1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римской </a:t>
            </a:r>
            <a:r>
              <a:rPr lang="ru-RU" altLang="ru-RU" sz="3100" dirty="0">
                <a:solidFill>
                  <a:schemeClr val="accent1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юриспруденции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4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069512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погружение в историко-культурный контекст Древнего Рима;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накомство с особенностями языковой системы латинского языка и её индоевропейскими корнями;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накомство с правилами чтения и произношения;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своение элементарной  грамматики;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лексико-фразеологической основой римской юриспруденции;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равнительно-сопоставительный анализ латинской и русской юридической терминологии.  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7441" y="5938012"/>
            <a:ext cx="1530229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Для кого предназначена дисциплина?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28" y="1872001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направления подготовки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40.03.01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Юриспруденция. Прокурорско-следственный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профиль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40.03.01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Юриспруденция. Уголовно-правовой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профиль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40.03.01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Юриспруденция. Следственно-судебный профиль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40.03.01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Юриспруденция. Гражданско- правовой профиль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40.03.01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Юриспруденция. Судебно-адвокатский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профиль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50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изучается в ходе освоения дисциплины?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57304"/>
            <a:ext cx="7886700" cy="4351338"/>
          </a:xfrm>
        </p:spPr>
        <p:txBody>
          <a:bodyPr/>
          <a:lstStyle/>
          <a:p>
            <a:r>
              <a:rPr lang="ru-RU" dirty="0" smtClean="0"/>
              <a:t>История развития латинского языка</a:t>
            </a:r>
          </a:p>
          <a:p>
            <a:r>
              <a:rPr lang="ru-RU" dirty="0" smtClean="0"/>
              <a:t>Роль латыни в профессиональной деятельности юриста</a:t>
            </a:r>
          </a:p>
          <a:p>
            <a:r>
              <a:rPr lang="ru-RU" dirty="0" smtClean="0"/>
              <a:t>Латинский алфавит</a:t>
            </a:r>
          </a:p>
          <a:p>
            <a:r>
              <a:rPr lang="ru-RU" dirty="0" smtClean="0"/>
              <a:t>Правила чтения, произношения, постановки ударения и перевода текста</a:t>
            </a:r>
          </a:p>
          <a:p>
            <a:r>
              <a:rPr lang="ru-RU" dirty="0" smtClean="0"/>
              <a:t>Основы грамматики</a:t>
            </a:r>
          </a:p>
          <a:p>
            <a:r>
              <a:rPr lang="ru-RU" dirty="0" smtClean="0"/>
              <a:t>Терминологическая лексика и фразеология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550" y="1443318"/>
            <a:ext cx="1920240" cy="14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5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r>
              <a:rPr lang="ru-RU" dirty="0" smtClean="0"/>
              <a:t>Тематический план дисциплины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Латинский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юридический язык и его роль в формировании европейского частного права. История возникновения алфавита,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периодизация и источники.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180340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Латинский юридический текст. Его специфика, организация и перевод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Тема 3.  Латинский глагол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источник формирования понятийно-терминологического аппарата в сфере судебной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экспертизы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Латинское имя существительное в нормах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права. 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Латинские имя прилагательное и местоимение в юридической терминологии и фразеологии.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Правовая доминанта латинской фразы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2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 smtClean="0"/>
              <a:t>Как будут проходить занятия?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Опросы на знание латинской лексики и фразеологии</a:t>
            </a:r>
          </a:p>
          <a:p>
            <a:r>
              <a:rPr lang="ru-RU" dirty="0" smtClean="0"/>
              <a:t>Анализ и толкование слов и </a:t>
            </a:r>
            <a:r>
              <a:rPr lang="ru-RU" dirty="0" smtClean="0"/>
              <a:t>фраз. </a:t>
            </a:r>
            <a:r>
              <a:rPr lang="ru-RU" dirty="0" smtClean="0"/>
              <a:t>Изучение источников правовой терминологии</a:t>
            </a:r>
          </a:p>
          <a:p>
            <a:r>
              <a:rPr lang="ru-RU" dirty="0" smtClean="0"/>
              <a:t>Выполнение заданий по грамматике</a:t>
            </a:r>
          </a:p>
          <a:p>
            <a:r>
              <a:rPr lang="ru-RU" dirty="0" smtClean="0"/>
              <a:t>Круглые столы об историко-культурных условиях формирования юридической латыни</a:t>
            </a:r>
          </a:p>
          <a:p>
            <a:r>
              <a:rPr lang="ru-RU" dirty="0" smtClean="0"/>
              <a:t>Переводы латинских текстов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670" y="5048250"/>
            <a:ext cx="1980120" cy="148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7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дисциплины для дальнейшего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Основные положения дисциплины могут быть использованы в </a:t>
            </a:r>
            <a:r>
              <a:rPr lang="ru-RU" dirty="0" smtClean="0"/>
              <a:t>дальнейшем при </a:t>
            </a:r>
            <a:r>
              <a:rPr lang="ru-RU" dirty="0"/>
              <a:t>изучении следующих дисциплин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Римское право;</a:t>
            </a:r>
            <a:endParaRPr lang="ru-RU" dirty="0"/>
          </a:p>
          <a:p>
            <a:pPr algn="just"/>
            <a:r>
              <a:rPr lang="ru-RU" dirty="0" smtClean="0"/>
              <a:t> Теория и практика судебной риторики;</a:t>
            </a:r>
            <a:endParaRPr lang="ru-RU" dirty="0"/>
          </a:p>
          <a:p>
            <a:pPr algn="just"/>
            <a:r>
              <a:rPr lang="ru-RU" dirty="0" smtClean="0"/>
              <a:t>Отечественные традиции судоговорения;</a:t>
            </a:r>
            <a:endParaRPr lang="ru-RU" dirty="0"/>
          </a:p>
          <a:p>
            <a:pPr algn="just"/>
            <a:r>
              <a:rPr lang="ru-RU" dirty="0" smtClean="0"/>
              <a:t>Уголовное право и Уголовный процесс;</a:t>
            </a:r>
          </a:p>
          <a:p>
            <a:pPr algn="just"/>
            <a:r>
              <a:rPr lang="ru-RU" dirty="0" smtClean="0"/>
              <a:t>Международное право;</a:t>
            </a:r>
          </a:p>
          <a:p>
            <a:pPr algn="just"/>
            <a:r>
              <a:rPr lang="ru-RU" dirty="0" smtClean="0"/>
              <a:t>Международное частное право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5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34" y="1143084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дисциплины для практической работы юриста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Возможность применять правовую латинскую лексику и фразеологию в научных текстах на иностранных языках;</a:t>
            </a:r>
          </a:p>
          <a:p>
            <a:pPr algn="just"/>
            <a:r>
              <a:rPr lang="ru-RU" dirty="0">
                <a:solidFill>
                  <a:prstClr val="black"/>
                </a:solidFill>
              </a:rPr>
              <a:t>Возможность применять правовую латинскую лексику и фразеологию в </a:t>
            </a:r>
            <a:r>
              <a:rPr lang="ru-RU" dirty="0" smtClean="0">
                <a:solidFill>
                  <a:prstClr val="black"/>
                </a:solidFill>
              </a:rPr>
              <a:t>текстах криминалистической экспертизы;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Возможность применять правовую латинскую лексику и фразеологию в </a:t>
            </a:r>
            <a:r>
              <a:rPr lang="ru-RU" dirty="0" smtClean="0">
                <a:solidFill>
                  <a:prstClr val="black"/>
                </a:solidFill>
              </a:rPr>
              <a:t>профессиональной коммуникации любого профиля как в устной, так и в письменной форме.</a:t>
            </a:r>
            <a:endParaRPr lang="ru-RU" dirty="0">
              <a:solidFill>
                <a:prstClr val="black"/>
              </a:solidFill>
            </a:endParaRPr>
          </a:p>
          <a:p>
            <a:pPr algn="just"/>
            <a:endParaRPr lang="ru-RU" dirty="0" smtClean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00324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60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2384</TotalTime>
  <Words>404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 Unicode MS</vt:lpstr>
      <vt:lpstr>Andale Sans UI</vt:lpstr>
      <vt:lpstr>Arial</vt:lpstr>
      <vt:lpstr>Calibri</vt:lpstr>
      <vt:lpstr>Calibri Light</vt:lpstr>
      <vt:lpstr>Roboto Medium</vt:lpstr>
      <vt:lpstr>Times New Roman</vt:lpstr>
      <vt:lpstr>Тема Office</vt:lpstr>
      <vt:lpstr>Презентация PowerPoint</vt:lpstr>
      <vt:lpstr>Целью освоения дисциплины «Лексико-фразеологические основы римской юриспруденции»</vt:lpstr>
      <vt:lpstr> Задачи дисциплины         «Лексико-фразеологические основы римской юриспруденции»:</vt:lpstr>
      <vt:lpstr>Для кого предназначена дисциплина?</vt:lpstr>
      <vt:lpstr>Что изучается в ходе освоения дисциплины?</vt:lpstr>
      <vt:lpstr>Тематический план дисциплины</vt:lpstr>
      <vt:lpstr>Как будут проходить занятия?</vt:lpstr>
      <vt:lpstr>Значение дисциплины для дальнейшего обучения</vt:lpstr>
      <vt:lpstr>Значение дисциплины для практической работы юриста</vt:lpstr>
      <vt:lpstr>Презентация PowerPoint</vt:lpstr>
    </vt:vector>
  </TitlesOfParts>
  <Company>ФГБОУ СГЮА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 Максим</dc:creator>
  <cp:lastModifiedBy>ВЕРА</cp:lastModifiedBy>
  <cp:revision>148</cp:revision>
  <dcterms:created xsi:type="dcterms:W3CDTF">2020-12-02T14:35:45Z</dcterms:created>
  <dcterms:modified xsi:type="dcterms:W3CDTF">2022-02-08T07:23:23Z</dcterms:modified>
</cp:coreProperties>
</file>